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8" r:id="rId1"/>
  </p:sldMasterIdLst>
  <p:notesMasterIdLst>
    <p:notesMasterId r:id="rId48"/>
  </p:notesMasterIdLst>
  <p:sldIdLst>
    <p:sldId id="256" r:id="rId2"/>
    <p:sldId id="259" r:id="rId3"/>
    <p:sldId id="260" r:id="rId4"/>
    <p:sldId id="263" r:id="rId5"/>
    <p:sldId id="312" r:id="rId6"/>
    <p:sldId id="313" r:id="rId7"/>
    <p:sldId id="314" r:id="rId8"/>
    <p:sldId id="317" r:id="rId9"/>
    <p:sldId id="318" r:id="rId10"/>
    <p:sldId id="319" r:id="rId11"/>
    <p:sldId id="320" r:id="rId12"/>
    <p:sldId id="321" r:id="rId13"/>
    <p:sldId id="322" r:id="rId14"/>
    <p:sldId id="316" r:id="rId15"/>
    <p:sldId id="282" r:id="rId16"/>
    <p:sldId id="310" r:id="rId17"/>
    <p:sldId id="323" r:id="rId18"/>
    <p:sldId id="324" r:id="rId19"/>
    <p:sldId id="303" r:id="rId20"/>
    <p:sldId id="302" r:id="rId21"/>
    <p:sldId id="306" r:id="rId22"/>
    <p:sldId id="307" r:id="rId23"/>
    <p:sldId id="308" r:id="rId24"/>
    <p:sldId id="309" r:id="rId25"/>
    <p:sldId id="279" r:id="rId26"/>
    <p:sldId id="305" r:id="rId27"/>
    <p:sldId id="298" r:id="rId28"/>
    <p:sldId id="300" r:id="rId29"/>
    <p:sldId id="301" r:id="rId30"/>
    <p:sldId id="297" r:id="rId31"/>
    <p:sldId id="299" r:id="rId32"/>
    <p:sldId id="283" r:id="rId33"/>
    <p:sldId id="296"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58" r:id="rId4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F7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Közepesen sötét stílus 2 – 1.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00" autoAdjust="0"/>
    <p:restoredTop sz="88456" autoAdjust="0"/>
  </p:normalViewPr>
  <p:slideViewPr>
    <p:cSldViewPr snapToObjects="1">
      <p:cViewPr>
        <p:scale>
          <a:sx n="103" d="100"/>
          <a:sy n="103" d="100"/>
        </p:scale>
        <p:origin x="1360" y="1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Objects="1">
      <p:cViewPr varScale="1">
        <p:scale>
          <a:sx n="86" d="100"/>
          <a:sy n="86" d="100"/>
        </p:scale>
        <p:origin x="3786"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notesMaster" Target="notesMasters/notesMaster1.xml"/><Relationship Id="rId49" Type="http://schemas.openxmlformats.org/officeDocument/2006/relationships/presProps" Target="pres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viewProps" Target="viewProps.xml"/><Relationship Id="rId51" Type="http://schemas.openxmlformats.org/officeDocument/2006/relationships/theme" Target="theme/theme1.xml"/><Relationship Id="rId5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E1230F8-2015-46AC-9C15-B08EDE877F5D}" type="datetimeFigureOut">
              <a:rPr lang="hu-HU" smtClean="0"/>
              <a:t>2021. 02. 25.</a:t>
            </a:fld>
            <a:endParaRPr lang="hu-HU"/>
          </a:p>
        </p:txBody>
      </p:sp>
      <p:sp>
        <p:nvSpPr>
          <p:cNvPr id="4" name="Diakép hely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6" name="Élőláb hely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DA5C11E-540C-488B-B718-84796C0B45F1}" type="slidenum">
              <a:rPr lang="hu-HU" smtClean="0"/>
              <a:t>‹#›</a:t>
            </a:fld>
            <a:endParaRPr lang="hu-HU"/>
          </a:p>
        </p:txBody>
      </p:sp>
    </p:spTree>
    <p:extLst>
      <p:ext uri="{BB962C8B-B14F-4D97-AF65-F5344CB8AC3E}">
        <p14:creationId xmlns:p14="http://schemas.microsoft.com/office/powerpoint/2010/main" val="40365856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eurofound.europa.eu/hu/topic/working-conditions" TargetMode="External"/><Relationship Id="rId4" Type="http://schemas.openxmlformats.org/officeDocument/2006/relationships/hyperlink" Target="https://www.eurofound.europa.eu/hu/topic/health-and-well-being-at-work" TargetMode="External"/><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fld id="{CDA5C11E-540C-488B-B718-84796C0B45F1}" type="slidenum">
              <a:rPr lang="hu-HU" smtClean="0"/>
              <a:t>1</a:t>
            </a:fld>
            <a:endParaRPr lang="hu-HU"/>
          </a:p>
        </p:txBody>
      </p:sp>
    </p:spTree>
    <p:extLst>
      <p:ext uri="{BB962C8B-B14F-4D97-AF65-F5344CB8AC3E}">
        <p14:creationId xmlns:p14="http://schemas.microsoft.com/office/powerpoint/2010/main" val="41123891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sz="1400" b="1" kern="1200" dirty="0" smtClean="0">
                <a:solidFill>
                  <a:schemeClr val="tx1"/>
                </a:solidFill>
                <a:effectLst/>
                <a:latin typeface="+mn-lt"/>
                <a:ea typeface="+mn-ea"/>
                <a:cs typeface="+mn-cs"/>
              </a:rPr>
              <a:t>Az OECD szerint a munkahely minőségét az általános életminőség, jóllét részeként kell vizsgálni.</a:t>
            </a:r>
            <a:r>
              <a:rPr lang="hu-HU" sz="1400" kern="1200" dirty="0" smtClean="0">
                <a:solidFill>
                  <a:schemeClr val="tx1"/>
                </a:solidFill>
                <a:effectLst/>
                <a:latin typeface="+mn-lt"/>
                <a:ea typeface="+mn-ea"/>
                <a:cs typeface="+mn-cs"/>
              </a:rPr>
              <a:t> A mérés megkönnyítése és egységesítése, tágabb értelemben pedig a munka minőségének javítása céljából hozták létre az OECD Minőségi Munkahely Keretrendszerét. A munka minőségének három objektív és mérhető kulcsdimenzióját azonosítják</a:t>
            </a:r>
            <a:r>
              <a:rPr lang="hu-HU" sz="1400" kern="1200" baseline="0" dirty="0" smtClean="0">
                <a:solidFill>
                  <a:schemeClr val="tx1"/>
                </a:solidFill>
                <a:effectLst/>
                <a:latin typeface="+mn-lt"/>
                <a:ea typeface="+mn-ea"/>
                <a:cs typeface="+mn-cs"/>
              </a:rPr>
              <a:t> be. </a:t>
            </a:r>
            <a:r>
              <a:rPr lang="hu-HU" sz="1200" b="1" kern="1200" dirty="0" smtClean="0">
                <a:solidFill>
                  <a:schemeClr val="tx1"/>
                </a:solidFill>
                <a:effectLst/>
                <a:latin typeface="+mn-lt"/>
                <a:ea typeface="+mn-ea"/>
                <a:cs typeface="+mn-cs"/>
              </a:rPr>
              <a:t>A bérek minősége</a:t>
            </a:r>
            <a:r>
              <a:rPr lang="hu-HU" sz="1200" kern="1200" dirty="0" smtClean="0">
                <a:solidFill>
                  <a:schemeClr val="tx1"/>
                </a:solidFill>
                <a:effectLst/>
                <a:latin typeface="+mn-lt"/>
                <a:ea typeface="+mn-ea"/>
                <a:cs typeface="+mn-cs"/>
              </a:rPr>
              <a:t> azt méri, hogy a munkavállaló fizetése milyen mértékben járul hozzá jóllétéhez. Míg a bérezés szintje kulcsmutató a tekintetben, hogy a munkabér miképpen járul hozzá az életszínvonalhoz, az, hogy a bérek miképp oszlanak meg a munkaerőn belül, szintén fontos tényezője a jóllétnek.</a:t>
            </a:r>
            <a:r>
              <a:rPr lang="en-US" sz="1400" dirty="0" smtClean="0">
                <a:effectLst/>
              </a:rPr>
              <a:t> </a:t>
            </a:r>
            <a:r>
              <a:rPr lang="hu-HU" sz="1200" kern="1200" dirty="0" smtClean="0">
                <a:solidFill>
                  <a:schemeClr val="tx1"/>
                </a:solidFill>
                <a:effectLst/>
                <a:latin typeface="+mn-lt"/>
                <a:ea typeface="+mn-ea"/>
                <a:cs typeface="+mn-cs"/>
              </a:rPr>
              <a:t>A munkahely elvesztésének veszélyét és annak gazdasági következményeit mutatja meg az adott munkavállaló tekintetében. Ezt a mutatót egyrészt a munkahely elvesztésének esélyével, másrészt a munkanélküliség várható időtartamával és annak mértékével mérik, hogy a munkavállaló munkájának elvesztése esetén milyen mértékben részesül az állami munkanélküli ellátórendszerből, amely az ellátások hatályát és mértékét is magában foglalja. </a:t>
            </a:r>
            <a:r>
              <a:rPr lang="hu-HU" sz="1200" b="1" kern="1200" dirty="0" smtClean="0">
                <a:solidFill>
                  <a:schemeClr val="tx1"/>
                </a:solidFill>
                <a:effectLst/>
                <a:latin typeface="+mn-lt"/>
                <a:ea typeface="+mn-ea"/>
                <a:cs typeface="+mn-cs"/>
              </a:rPr>
              <a:t>A munkakörnyezet </a:t>
            </a:r>
            <a:r>
              <a:rPr lang="hu-HU" sz="1200" kern="1200" dirty="0" smtClean="0">
                <a:solidFill>
                  <a:schemeClr val="tx1"/>
                </a:solidFill>
                <a:effectLst/>
                <a:latin typeface="+mn-lt"/>
                <a:ea typeface="+mn-ea"/>
                <a:cs typeface="+mn-cs"/>
              </a:rPr>
              <a:t>az adott állás nem gazdasági szempontú aspektusait foglalja magába, mint a végzett munka természete és tartalma, a munkaidővel kapcsolatos tényezők és a munkahelyi kapcsolatok. A munkahelyi nyomás (pszichoszociális stressz) a stressz legáltalánosabb formája, melyet az alacsony fizetés, a magas elvárások, a fizikai egészségre gyakorolt kockázatok, a fizetett szabadidő feletti alacsony kontroll jellemzi, jellemzően az egyén alacsony szintű beleszólásával, autonómiájával saját munkavégzésébe és gyenge munkahelyi közösségi támogatással kombinálva. Ezért a munkakörnyezet minőségét a munkahelyi nyomással mérik, amely annál magasabb, minél nagyobbak az elvárások és minél alacsonyabbak az erőforrások.</a:t>
            </a:r>
            <a:endParaRPr lang="en-US" sz="1200" kern="1200" dirty="0">
              <a:solidFill>
                <a:schemeClr val="tx1"/>
              </a:solidFill>
              <a:effectLst/>
              <a:latin typeface="+mn-lt"/>
              <a:ea typeface="+mn-ea"/>
              <a:cs typeface="+mn-cs"/>
            </a:endParaRPr>
          </a:p>
        </p:txBody>
      </p:sp>
      <p:sp>
        <p:nvSpPr>
          <p:cNvPr id="4" name="Dia számának helye 3"/>
          <p:cNvSpPr>
            <a:spLocks noGrp="1"/>
          </p:cNvSpPr>
          <p:nvPr>
            <p:ph type="sldNum" sz="quarter" idx="10"/>
          </p:nvPr>
        </p:nvSpPr>
        <p:spPr/>
        <p:txBody>
          <a:bodyPr/>
          <a:lstStyle/>
          <a:p>
            <a:fld id="{CDA5C11E-540C-488B-B718-84796C0B45F1}" type="slidenum">
              <a:rPr lang="hu-HU" smtClean="0"/>
              <a:t>10</a:t>
            </a:fld>
            <a:endParaRPr lang="hu-HU"/>
          </a:p>
        </p:txBody>
      </p:sp>
    </p:spTree>
    <p:extLst>
      <p:ext uri="{BB962C8B-B14F-4D97-AF65-F5344CB8AC3E}">
        <p14:creationId xmlns:p14="http://schemas.microsoft.com/office/powerpoint/2010/main" val="15728741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Dia számának helye 3"/>
          <p:cNvSpPr>
            <a:spLocks noGrp="1"/>
          </p:cNvSpPr>
          <p:nvPr>
            <p:ph type="sldNum" sz="quarter" idx="10"/>
          </p:nvPr>
        </p:nvSpPr>
        <p:spPr/>
        <p:txBody>
          <a:bodyPr/>
          <a:lstStyle/>
          <a:p>
            <a:fld id="{CDA5C11E-540C-488B-B718-84796C0B45F1}" type="slidenum">
              <a:rPr lang="hu-HU" smtClean="0"/>
              <a:t>11</a:t>
            </a:fld>
            <a:endParaRPr lang="hu-HU"/>
          </a:p>
        </p:txBody>
      </p:sp>
    </p:spTree>
    <p:extLst>
      <p:ext uri="{BB962C8B-B14F-4D97-AF65-F5344CB8AC3E}">
        <p14:creationId xmlns:p14="http://schemas.microsoft.com/office/powerpoint/2010/main" val="13763034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Dia számának helye 3"/>
          <p:cNvSpPr>
            <a:spLocks noGrp="1"/>
          </p:cNvSpPr>
          <p:nvPr>
            <p:ph type="sldNum" sz="quarter" idx="10"/>
          </p:nvPr>
        </p:nvSpPr>
        <p:spPr/>
        <p:txBody>
          <a:bodyPr/>
          <a:lstStyle/>
          <a:p>
            <a:fld id="{CDA5C11E-540C-488B-B718-84796C0B45F1}" type="slidenum">
              <a:rPr lang="hu-HU" smtClean="0"/>
              <a:t>12</a:t>
            </a:fld>
            <a:endParaRPr lang="hu-HU"/>
          </a:p>
        </p:txBody>
      </p:sp>
    </p:spTree>
    <p:extLst>
      <p:ext uri="{BB962C8B-B14F-4D97-AF65-F5344CB8AC3E}">
        <p14:creationId xmlns:p14="http://schemas.microsoft.com/office/powerpoint/2010/main" val="3829587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sz="1200" kern="1200" dirty="0" smtClean="0">
                <a:solidFill>
                  <a:schemeClr val="tx1"/>
                </a:solidFill>
                <a:effectLst/>
                <a:latin typeface="+mn-lt"/>
                <a:ea typeface="+mn-ea"/>
                <a:cs typeface="+mn-cs"/>
              </a:rPr>
              <a:t>Az Európai Alapítvány az Élet- és Munkakörülmények Javításáért (Eurofound) az európai emberek élet- és munkakörülményeire és azok időbeli változásának nyomon követésére szakosodott uniós ügynökség.</a:t>
            </a:r>
            <a:r>
              <a:rPr lang="en-US" dirty="0" smtClean="0">
                <a:effectLst/>
              </a:rPr>
              <a:t> </a:t>
            </a:r>
            <a:r>
              <a:rPr lang="hu-HU" sz="1200" kern="1200" dirty="0" smtClean="0">
                <a:solidFill>
                  <a:schemeClr val="tx1"/>
                </a:solidFill>
                <a:effectLst/>
                <a:latin typeface="+mn-lt"/>
                <a:ea typeface="+mn-ea"/>
                <a:cs typeface="+mn-cs"/>
              </a:rPr>
              <a:t>Az Eurofound az elmúlt 40 évben végzett munkájával átfogó</a:t>
            </a:r>
            <a:r>
              <a:rPr lang="hu-HU" sz="1200" kern="1200" baseline="0" dirty="0" smtClean="0">
                <a:solidFill>
                  <a:schemeClr val="tx1"/>
                </a:solidFill>
                <a:effectLst/>
                <a:latin typeface="+mn-lt"/>
                <a:ea typeface="+mn-ea"/>
                <a:cs typeface="+mn-cs"/>
              </a:rPr>
              <a:t> tudásra és</a:t>
            </a:r>
            <a:r>
              <a:rPr lang="hu-HU" sz="1200" kern="1200" dirty="0" smtClean="0">
                <a:solidFill>
                  <a:schemeClr val="tx1"/>
                </a:solidFill>
                <a:effectLst/>
                <a:latin typeface="+mn-lt"/>
                <a:ea typeface="+mn-ea"/>
                <a:cs typeface="+mn-cs"/>
              </a:rPr>
              <a:t> szakértelemre tett szert a </a:t>
            </a:r>
            <a:r>
              <a:rPr lang="hu-HU" sz="1200" u="none" strike="noStrike" kern="1200" dirty="0" smtClean="0">
                <a:solidFill>
                  <a:schemeClr val="tx1"/>
                </a:solidFill>
                <a:effectLst/>
                <a:latin typeface="+mn-lt"/>
                <a:ea typeface="+mn-ea"/>
                <a:cs typeface="+mn-cs"/>
                <a:hlinkClick r:id="rId3"/>
              </a:rPr>
              <a:t>munkakörülmények</a:t>
            </a:r>
            <a:r>
              <a:rPr lang="hu-HU" sz="1200" kern="1200" dirty="0" smtClean="0">
                <a:solidFill>
                  <a:schemeClr val="tx1"/>
                </a:solidFill>
                <a:effectLst/>
                <a:latin typeface="+mn-lt"/>
                <a:ea typeface="+mn-ea"/>
                <a:cs typeface="+mn-cs"/>
              </a:rPr>
              <a:t> alakulásának figyelemmel kísérése és elemzése terén. Az ügynökség külön foglalkozik a férfiak és a nők, a különböző ágazatok és foglalkozások, továbbá a különböző korcsoportba tartozó munkavállalók munkakörülményeinek vizsgálatával. A </a:t>
            </a:r>
            <a:r>
              <a:rPr lang="hu-HU" sz="1200" u="none" strike="noStrike" kern="1200" dirty="0" smtClean="0">
                <a:solidFill>
                  <a:schemeClr val="tx1"/>
                </a:solidFill>
                <a:effectLst/>
                <a:latin typeface="+mn-lt"/>
                <a:ea typeface="+mn-ea"/>
                <a:cs typeface="+mn-cs"/>
                <a:hlinkClick r:id="rId4"/>
              </a:rPr>
              <a:t>munka és az egészség</a:t>
            </a:r>
            <a:r>
              <a:rPr lang="hu-HU" sz="1200" kern="1200" dirty="0" smtClean="0">
                <a:solidFill>
                  <a:schemeClr val="tx1"/>
                </a:solidFill>
                <a:effectLst/>
                <a:latin typeface="+mn-lt"/>
                <a:ea typeface="+mn-ea"/>
                <a:cs typeface="+mn-cs"/>
              </a:rPr>
              <a:t> közötti összefüggések vizsgálatára az Európai Munkahelyi Biztonsági és Egészségvédelmi Ügynökséggel (EU-OSHA) való konzultáció keretében kerül sor.</a:t>
            </a:r>
            <a:r>
              <a:rPr lang="en-US" dirty="0" smtClean="0">
                <a:effectLst/>
              </a:rPr>
              <a:t> </a:t>
            </a:r>
            <a:r>
              <a:rPr lang="hu-HU" sz="1200" kern="1200" dirty="0" smtClean="0">
                <a:solidFill>
                  <a:schemeClr val="tx1"/>
                </a:solidFill>
                <a:effectLst/>
                <a:latin typeface="+mn-lt"/>
                <a:ea typeface="+mn-ea"/>
                <a:cs typeface="+mn-cs"/>
              </a:rPr>
              <a:t>Az Eurofund munkája szorosan kapcsolódik az EU szakpolitikai célkitűzéseihez és azok elérésének monitorozásához, valamint az alapítvány által végzett munka is visszahat a szakpolitika </a:t>
            </a:r>
            <a:r>
              <a:rPr lang="hu-HU" sz="1200" kern="1200" dirty="0" err="1" smtClean="0">
                <a:solidFill>
                  <a:schemeClr val="tx1"/>
                </a:solidFill>
                <a:effectLst/>
                <a:latin typeface="+mn-lt"/>
                <a:ea typeface="+mn-ea"/>
                <a:cs typeface="+mn-cs"/>
              </a:rPr>
              <a:t>alkotásraA</a:t>
            </a:r>
            <a:r>
              <a:rPr lang="hu-HU" sz="1200" kern="1200" dirty="0" smtClean="0">
                <a:solidFill>
                  <a:schemeClr val="tx1"/>
                </a:solidFill>
                <a:effectLst/>
                <a:latin typeface="+mn-lt"/>
                <a:ea typeface="+mn-ea"/>
                <a:cs typeface="+mn-cs"/>
              </a:rPr>
              <a:t> munka minőségét az Eurofund is többdimenziós jelenségként értelmezi. A munka minőségét az adott munkahely szintjén vizsgálják. A vizsgált aspektusok között egyaránt megtalálhatók az objektív, és a szubjektív szempontok. Az Eurofund keretrendszere szerint a minőségi munka négy dimenziót foglal magába: a béreket, a kilátásokat, a munka belső minőségét és a munkaidőt. A négy dimenzión belül 12 indikátor található, a béreken belül az órabér, a kilátásokhoz kapcsolódóan az adott állás biztonsága, a szerződés minősége és a karrierlehetőségek, a munka belső minőségéhez kapcsolódóan a munkavégzés során használt készségek és az autonómia, a munkaintenzitás, a fizikai környezet és a munkahelyi közösség tartoznak, míg a munkaidő dimenziójának minőségét a munkaidő hossza, a munkaidőbeosztás, a munkavállaló önállósága a munkaidő indikátorokat kapcsolták. </a:t>
            </a:r>
            <a:endParaRPr lang="en-US" sz="1200" kern="1200" dirty="0">
              <a:solidFill>
                <a:schemeClr val="tx1"/>
              </a:solidFill>
              <a:effectLst/>
              <a:latin typeface="+mn-lt"/>
              <a:ea typeface="+mn-ea"/>
              <a:cs typeface="+mn-cs"/>
            </a:endParaRPr>
          </a:p>
        </p:txBody>
      </p:sp>
      <p:sp>
        <p:nvSpPr>
          <p:cNvPr id="4" name="Dia számának helye 3"/>
          <p:cNvSpPr>
            <a:spLocks noGrp="1"/>
          </p:cNvSpPr>
          <p:nvPr>
            <p:ph type="sldNum" sz="quarter" idx="10"/>
          </p:nvPr>
        </p:nvSpPr>
        <p:spPr/>
        <p:txBody>
          <a:bodyPr/>
          <a:lstStyle/>
          <a:p>
            <a:fld id="{CDA5C11E-540C-488B-B718-84796C0B45F1}" type="slidenum">
              <a:rPr lang="hu-HU" smtClean="0"/>
              <a:t>13</a:t>
            </a:fld>
            <a:endParaRPr lang="hu-HU"/>
          </a:p>
        </p:txBody>
      </p:sp>
    </p:spTree>
    <p:extLst>
      <p:ext uri="{BB962C8B-B14F-4D97-AF65-F5344CB8AC3E}">
        <p14:creationId xmlns:p14="http://schemas.microsoft.com/office/powerpoint/2010/main" val="6057041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sz="1200" kern="1200" dirty="0" smtClean="0">
                <a:solidFill>
                  <a:schemeClr val="tx1"/>
                </a:solidFill>
                <a:effectLst/>
                <a:latin typeface="+mn-lt"/>
                <a:ea typeface="+mn-ea"/>
                <a:cs typeface="+mn-cs"/>
              </a:rPr>
              <a:t>Az ETUC független kutatóintézete, a Európai Szakszervezeti Intézet, röviden ETUI 2008-ban kezdett el foglalkozni a munkahelyek minőségének témájával. Úgy vélték, hogy a munkahelyek minősége európai szinten nem elégséges, ezért javaslatot tettek a „</a:t>
            </a:r>
            <a:r>
              <a:rPr lang="hu-HU" sz="1200" i="1" kern="1200" dirty="0" smtClean="0">
                <a:solidFill>
                  <a:schemeClr val="tx1"/>
                </a:solidFill>
                <a:effectLst/>
                <a:latin typeface="+mn-lt"/>
                <a:ea typeface="+mn-ea"/>
                <a:cs typeface="+mn-cs"/>
              </a:rPr>
              <a:t>munka minősége index</a:t>
            </a:r>
            <a:r>
              <a:rPr lang="hu-HU" sz="1200" kern="1200" dirty="0" smtClean="0">
                <a:solidFill>
                  <a:schemeClr val="tx1"/>
                </a:solidFill>
                <a:effectLst/>
                <a:latin typeface="+mn-lt"/>
                <a:ea typeface="+mn-ea"/>
                <a:cs typeface="+mn-cs"/>
              </a:rPr>
              <a:t>re” (</a:t>
            </a:r>
            <a:r>
              <a:rPr lang="hu-HU" sz="1200" kern="1200" dirty="0" err="1" smtClean="0">
                <a:solidFill>
                  <a:schemeClr val="tx1"/>
                </a:solidFill>
                <a:effectLst/>
                <a:latin typeface="+mn-lt"/>
                <a:ea typeface="+mn-ea"/>
                <a:cs typeface="+mn-cs"/>
              </a:rPr>
              <a:t>job</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quality</a:t>
            </a:r>
            <a:r>
              <a:rPr lang="hu-HU" sz="1200" kern="1200" dirty="0" smtClean="0">
                <a:solidFill>
                  <a:schemeClr val="tx1"/>
                </a:solidFill>
                <a:effectLst/>
                <a:latin typeface="+mn-lt"/>
                <a:ea typeface="+mn-ea"/>
                <a:cs typeface="+mn-cs"/>
              </a:rPr>
              <a:t> index, JQI) abból a célból, hogy monitorozni lehessen az Európai Foglalkoztatási Stratégiában kitűzött „több és jobb munkahely” célkitűzés elérése érdekében tett előrehaladást. Az index használatával összehasonlítható az európai munkavállalók munkájának minősége és segíti az időbeli változások elemzését is. Az index hat dimenziót foglal magába, melyek a (1) bérek; (2) a foglalkoztatás formái és a foglalkoztatás biztonsága; (3) munkaidő és munka-magánélet egyensúlya; (4) munkakörülmények; (5) készségek és karrierlehetőségek; (6) kollektív érdekek képviselete és ezekhez összesen 17 indikátort rendel. </a:t>
            </a:r>
            <a:endParaRPr lang="en-US" sz="1200" kern="1200" dirty="0">
              <a:solidFill>
                <a:schemeClr val="tx1"/>
              </a:solidFill>
              <a:effectLst/>
              <a:latin typeface="+mn-lt"/>
              <a:ea typeface="+mn-ea"/>
              <a:cs typeface="+mn-cs"/>
            </a:endParaRPr>
          </a:p>
        </p:txBody>
      </p:sp>
      <p:sp>
        <p:nvSpPr>
          <p:cNvPr id="4" name="Dia számának helye 3"/>
          <p:cNvSpPr>
            <a:spLocks noGrp="1"/>
          </p:cNvSpPr>
          <p:nvPr>
            <p:ph type="sldNum" sz="quarter" idx="10"/>
          </p:nvPr>
        </p:nvSpPr>
        <p:spPr/>
        <p:txBody>
          <a:bodyPr/>
          <a:lstStyle/>
          <a:p>
            <a:fld id="{CDA5C11E-540C-488B-B718-84796C0B45F1}" type="slidenum">
              <a:rPr lang="hu-HU" smtClean="0"/>
              <a:t>14</a:t>
            </a:fld>
            <a:endParaRPr lang="hu-HU"/>
          </a:p>
        </p:txBody>
      </p:sp>
    </p:spTree>
    <p:extLst>
      <p:ext uri="{BB962C8B-B14F-4D97-AF65-F5344CB8AC3E}">
        <p14:creationId xmlns:p14="http://schemas.microsoft.com/office/powerpoint/2010/main" val="12341548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u-HU" sz="1200" kern="1200" dirty="0" smtClean="0">
                <a:solidFill>
                  <a:schemeClr val="tx1"/>
                </a:solidFill>
                <a:effectLst/>
                <a:latin typeface="+mn-lt"/>
                <a:ea typeface="+mn-ea"/>
                <a:cs typeface="+mn-cs"/>
              </a:rPr>
              <a:t>Közös cselekvést és az Európai Bizottság általi reformot sürgetett európai szinten, mivel úgy vélte a válságból való kilábalás jó időzítés lenne új alapokra helyezni a minőségi foglalkoztatást. A stratégiában számos olyan eszközt javasoltak, amely segíti a (fenntartható) és minőségi munkahelyek létrejöttét, többek között a szereplők közötti együttműködés és a társadalmi párbeszéd megerősítését, valamint a szociális sztenderdek bevezetését. Mivel a sürgetett szemléletváltás nem következett be, 2015 márciusában az ETUC elkészítette </a:t>
            </a:r>
            <a:r>
              <a:rPr lang="hu-HU" sz="1200" i="1" kern="1200" dirty="0" smtClean="0">
                <a:solidFill>
                  <a:schemeClr val="tx1"/>
                </a:solidFill>
                <a:effectLst/>
                <a:latin typeface="+mn-lt"/>
                <a:ea typeface="+mn-ea"/>
                <a:cs typeface="+mn-cs"/>
              </a:rPr>
              <a:t>„A minőségi munka felé vezető európai stratégia</a:t>
            </a:r>
            <a:r>
              <a:rPr lang="hu-HU" sz="1200" kern="1200" dirty="0" smtClean="0">
                <a:solidFill>
                  <a:schemeClr val="tx1"/>
                </a:solidFill>
                <a:effectLst/>
                <a:latin typeface="+mn-lt"/>
                <a:ea typeface="+mn-ea"/>
                <a:cs typeface="+mn-cs"/>
              </a:rPr>
              <a:t>”</a:t>
            </a:r>
            <a:r>
              <a:rPr lang="en-US" dirty="0" smtClean="0">
                <a:effectLst/>
              </a:rPr>
              <a:t> </a:t>
            </a:r>
            <a:r>
              <a:rPr lang="hu-HU" sz="1200" kern="1200" dirty="0" smtClean="0">
                <a:solidFill>
                  <a:schemeClr val="tx1"/>
                </a:solidFill>
                <a:effectLst/>
                <a:latin typeface="+mn-lt"/>
                <a:ea typeface="+mn-ea"/>
                <a:cs typeface="+mn-cs"/>
              </a:rPr>
              <a:t>című pozíciós papírt. A munkaerőpiac még mindig a gazdasági válságból való kilábalás időszaka alatt van, ezért még mindig időszerű lehet(ne) az attitűdváltás. Ennek okán leszögezik, hogy a minőségi foglalkoztatásnak továbbra is az EU első számú célkitűzésének kell lennie, de a gyors munkahelyteremtés helyett a minőségi állások megteremtésére kell koncentrálni, amelyek hosszú távon is képesek fennmaradni, alkalmazkodva a globalizáció, az idősödő népesség, a technológiai változások és innováció, valamint a zöld gazdaság megatrendjeihez. Csalódottságukat fejezték ki, mivel az Európai Bizottság eddig elmulasztotta a szemléletváltást. Sőt, ezzel ellenkező folyamatok történtek: a tartós foglalkoztatást biztosító szerződések helyett átmeneti, bizonytalan, gyenge biztonságot nyújtó állások jöttek létre. Ezzel egyidejűleg polarizálódtak a munkaerőpiacok: a fiatalok, a nők, az idősebbek, az alacsonyan képzettek és a bevándorlói háttérrel rendelkezők gyengébb minőségű, alacsony bérezésű és foglalkoztatási biztonságot nyújtó állásokba kényszerültek, a magasan képzettek pedig továbbra is hozzáfértek a biztonságot nyújtó és jól fizető munkahelyekhez.</a:t>
            </a:r>
            <a:r>
              <a:rPr lang="en-US" dirty="0" smtClean="0">
                <a:effectLst/>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effectLst/>
                <a:latin typeface="+mn-lt"/>
                <a:ea typeface="+mn-ea"/>
                <a:cs typeface="+mn-cs"/>
              </a:rPr>
              <a:t>Ebben</a:t>
            </a:r>
            <a:r>
              <a:rPr lang="en-US" sz="1200" kern="1200" dirty="0" smtClean="0">
                <a:solidFill>
                  <a:schemeClr val="tx1"/>
                </a:solidFill>
                <a:effectLst/>
                <a:latin typeface="+mn-lt"/>
                <a:ea typeface="+mn-ea"/>
                <a:cs typeface="+mn-cs"/>
              </a:rPr>
              <a:t> </a:t>
            </a:r>
            <a:r>
              <a:rPr lang="hu-HU" sz="1200" kern="1200" dirty="0" smtClean="0">
                <a:solidFill>
                  <a:schemeClr val="tx1"/>
                </a:solidFill>
                <a:effectLst/>
                <a:latin typeface="+mn-lt"/>
                <a:ea typeface="+mn-ea"/>
                <a:cs typeface="+mn-cs"/>
              </a:rPr>
              <a:t>célul tűzik ki egyrészt, hogy európai szinten ismét napirendre kerüljön a minőségi munkahelyek témája, másrészt, hogy a minőségi és méltányos foglalkoztatás érdekében EU szintű szociális sztenderdek kerüljenek elfogadásra. </a:t>
            </a:r>
            <a:endParaRPr lang="hu-HU" dirty="0"/>
          </a:p>
        </p:txBody>
      </p:sp>
      <p:sp>
        <p:nvSpPr>
          <p:cNvPr id="4" name="Dia számának helye 3"/>
          <p:cNvSpPr>
            <a:spLocks noGrp="1"/>
          </p:cNvSpPr>
          <p:nvPr>
            <p:ph type="sldNum" sz="quarter" idx="10"/>
          </p:nvPr>
        </p:nvSpPr>
        <p:spPr/>
        <p:txBody>
          <a:bodyPr/>
          <a:lstStyle/>
          <a:p>
            <a:fld id="{CDA5C11E-540C-488B-B718-84796C0B45F1}" type="slidenum">
              <a:rPr lang="hu-HU" smtClean="0"/>
              <a:t>15</a:t>
            </a:fld>
            <a:endParaRPr lang="hu-HU"/>
          </a:p>
        </p:txBody>
      </p:sp>
    </p:spTree>
    <p:extLst>
      <p:ext uri="{BB962C8B-B14F-4D97-AF65-F5344CB8AC3E}">
        <p14:creationId xmlns:p14="http://schemas.microsoft.com/office/powerpoint/2010/main" val="14050057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sz="1200" kern="1200" dirty="0" smtClean="0">
                <a:solidFill>
                  <a:schemeClr val="tx1"/>
                </a:solidFill>
                <a:effectLst/>
                <a:latin typeface="+mn-lt"/>
                <a:ea typeface="+mn-ea"/>
                <a:cs typeface="+mn-cs"/>
              </a:rPr>
              <a:t>Egy kilenc indikátorból álló modellt határoztak meg, mely a munkahelyi egészség és biztonság témájára, a termelékenységre, a készségekre és az átfogó munkaerőpiaci teljesítményre fókuszált. </a:t>
            </a:r>
            <a:r>
              <a:rPr lang="en-US" dirty="0" smtClean="0">
                <a:effectLst/>
              </a:rPr>
              <a:t> </a:t>
            </a:r>
            <a:endParaRPr lang="en-US" sz="1200" kern="1200" dirty="0">
              <a:solidFill>
                <a:schemeClr val="tx1"/>
              </a:solidFill>
              <a:effectLst/>
              <a:latin typeface="+mn-lt"/>
              <a:ea typeface="+mn-ea"/>
              <a:cs typeface="+mn-cs"/>
            </a:endParaRPr>
          </a:p>
        </p:txBody>
      </p:sp>
      <p:sp>
        <p:nvSpPr>
          <p:cNvPr id="4" name="Dia számának helye 3"/>
          <p:cNvSpPr>
            <a:spLocks noGrp="1"/>
          </p:cNvSpPr>
          <p:nvPr>
            <p:ph type="sldNum" sz="quarter" idx="10"/>
          </p:nvPr>
        </p:nvSpPr>
        <p:spPr/>
        <p:txBody>
          <a:bodyPr/>
          <a:lstStyle/>
          <a:p>
            <a:fld id="{CDA5C11E-540C-488B-B718-84796C0B45F1}" type="slidenum">
              <a:rPr lang="hu-HU" smtClean="0"/>
              <a:t>17</a:t>
            </a:fld>
            <a:endParaRPr lang="hu-HU"/>
          </a:p>
        </p:txBody>
      </p:sp>
    </p:spTree>
    <p:extLst>
      <p:ext uri="{BB962C8B-B14F-4D97-AF65-F5344CB8AC3E}">
        <p14:creationId xmlns:p14="http://schemas.microsoft.com/office/powerpoint/2010/main" val="5121489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sz="1200" kern="1200" dirty="0" smtClean="0">
                <a:solidFill>
                  <a:schemeClr val="tx1"/>
                </a:solidFill>
                <a:effectLst/>
                <a:latin typeface="+mn-lt"/>
                <a:ea typeface="+mn-ea"/>
                <a:cs typeface="+mn-cs"/>
              </a:rPr>
              <a:t>Az Európai Munkakörülmények Felmérést (European </a:t>
            </a:r>
            <a:r>
              <a:rPr lang="hu-HU" sz="1200" kern="1200" dirty="0" err="1" smtClean="0">
                <a:solidFill>
                  <a:schemeClr val="tx1"/>
                </a:solidFill>
                <a:effectLst/>
                <a:latin typeface="+mn-lt"/>
                <a:ea typeface="+mn-ea"/>
                <a:cs typeface="+mn-cs"/>
              </a:rPr>
              <a:t>Working</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Conditions</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Survey</a:t>
            </a:r>
            <a:r>
              <a:rPr lang="hu-HU" sz="1200" kern="1200" dirty="0" smtClean="0">
                <a:solidFill>
                  <a:schemeClr val="tx1"/>
                </a:solidFill>
                <a:effectLst/>
                <a:latin typeface="+mn-lt"/>
                <a:ea typeface="+mn-ea"/>
                <a:cs typeface="+mn-cs"/>
              </a:rPr>
              <a:t>, EWCS) az Eurofund rendszeresen, ötévente folytatja le az 1990-es évek óta az európai munkavállalók munkakörülményeinek átfogó vizsgálata céljából</a:t>
            </a:r>
            <a:r>
              <a:rPr lang="en-US" sz="1200" kern="1200" dirty="0" smtClean="0">
                <a:solidFill>
                  <a:schemeClr val="tx1"/>
                </a:solidFill>
                <a:effectLst/>
                <a:latin typeface="+mn-lt"/>
                <a:ea typeface="+mn-ea"/>
                <a:cs typeface="+mn-cs"/>
              </a:rPr>
              <a:t>.</a:t>
            </a:r>
            <a:r>
              <a:rPr lang="en-US" sz="1200" kern="1200" baseline="0" dirty="0" smtClean="0">
                <a:solidFill>
                  <a:schemeClr val="tx1"/>
                </a:solidFill>
                <a:effectLst/>
                <a:latin typeface="+mn-lt"/>
                <a:ea typeface="+mn-ea"/>
                <a:cs typeface="+mn-cs"/>
              </a:rPr>
              <a:t> </a:t>
            </a:r>
            <a:r>
              <a:rPr lang="hu-HU" sz="1200" kern="1200" dirty="0" smtClean="0">
                <a:solidFill>
                  <a:schemeClr val="tx1"/>
                </a:solidFill>
                <a:effectLst/>
                <a:latin typeface="+mn-lt"/>
                <a:ea typeface="+mn-ea"/>
                <a:cs typeface="+mn-cs"/>
              </a:rPr>
              <a:t>A felmérés célja, hogy az adatok elemzését követően országokon, szakmákon, ágazatokon és korcsoportokon átívelő képet adjanak az európai munkahelyekről és ezzel segítsék a munkahelyi, tagállami és EU szintű döntéshozókat az emberek munkakörülményeivel kapcsolatos döntésekben, intézkedésekben.</a:t>
            </a:r>
          </a:p>
          <a:p>
            <a:r>
              <a:rPr lang="en-US" dirty="0" smtClean="0">
                <a:effectLst/>
              </a:rPr>
              <a:t> </a:t>
            </a:r>
            <a:r>
              <a:rPr lang="hu-HU" sz="1200" kern="1200" dirty="0" smtClean="0">
                <a:solidFill>
                  <a:schemeClr val="tx1"/>
                </a:solidFill>
                <a:effectLst/>
                <a:latin typeface="+mn-lt"/>
                <a:ea typeface="+mn-ea"/>
                <a:cs typeface="+mn-cs"/>
              </a:rPr>
              <a:t>a munkavállalók konkrét tapasztalatait gyűjtik össze. A felmérés a következő témákat öleli fel:</a:t>
            </a:r>
            <a:endParaRPr lang="en-US" sz="1200" kern="1200" dirty="0" smtClean="0">
              <a:solidFill>
                <a:schemeClr val="tx1"/>
              </a:solidFill>
              <a:effectLst/>
              <a:latin typeface="+mn-lt"/>
              <a:ea typeface="+mn-ea"/>
              <a:cs typeface="+mn-cs"/>
            </a:endParaRPr>
          </a:p>
          <a:p>
            <a:pPr lvl="0"/>
            <a:r>
              <a:rPr lang="hu-HU" sz="1200" kern="1200" dirty="0" smtClean="0">
                <a:solidFill>
                  <a:schemeClr val="tx1"/>
                </a:solidFill>
                <a:effectLst/>
                <a:latin typeface="+mn-lt"/>
                <a:ea typeface="+mn-ea"/>
                <a:cs typeface="+mn-cs"/>
              </a:rPr>
              <a:t>fizikai és pszichoszociális kockázati tényezők;</a:t>
            </a:r>
            <a:endParaRPr lang="en-US" sz="1200" kern="1200" dirty="0" smtClean="0">
              <a:solidFill>
                <a:schemeClr val="tx1"/>
              </a:solidFill>
              <a:effectLst/>
              <a:latin typeface="+mn-lt"/>
              <a:ea typeface="+mn-ea"/>
              <a:cs typeface="+mn-cs"/>
            </a:endParaRPr>
          </a:p>
          <a:p>
            <a:pPr lvl="0"/>
            <a:r>
              <a:rPr lang="hu-HU" sz="1200" kern="1200" dirty="0" smtClean="0">
                <a:solidFill>
                  <a:schemeClr val="tx1"/>
                </a:solidFill>
                <a:effectLst/>
                <a:latin typeface="+mn-lt"/>
                <a:ea typeface="+mn-ea"/>
                <a:cs typeface="+mn-cs"/>
              </a:rPr>
              <a:t>munkaidő: hossza, szervezése, kiszámíthatósága és rugalmassága; a munka és a magánélet egyensúlya;</a:t>
            </a:r>
            <a:endParaRPr lang="en-US" sz="1200" kern="1200" dirty="0" smtClean="0">
              <a:solidFill>
                <a:schemeClr val="tx1"/>
              </a:solidFill>
              <a:effectLst/>
              <a:latin typeface="+mn-lt"/>
              <a:ea typeface="+mn-ea"/>
              <a:cs typeface="+mn-cs"/>
            </a:endParaRPr>
          </a:p>
          <a:p>
            <a:pPr lvl="0"/>
            <a:r>
              <a:rPr lang="hu-HU" sz="1200" kern="1200" dirty="0" smtClean="0">
                <a:solidFill>
                  <a:schemeClr val="tx1"/>
                </a:solidFill>
                <a:effectLst/>
                <a:latin typeface="+mn-lt"/>
                <a:ea typeface="+mn-ea"/>
                <a:cs typeface="+mn-cs"/>
              </a:rPr>
              <a:t>a munkavégzés helye;</a:t>
            </a:r>
            <a:endParaRPr lang="en-US" sz="1200" kern="1200" dirty="0" smtClean="0">
              <a:solidFill>
                <a:schemeClr val="tx1"/>
              </a:solidFill>
              <a:effectLst/>
              <a:latin typeface="+mn-lt"/>
              <a:ea typeface="+mn-ea"/>
              <a:cs typeface="+mn-cs"/>
            </a:endParaRPr>
          </a:p>
          <a:p>
            <a:pPr lvl="0"/>
            <a:r>
              <a:rPr lang="hu-HU" sz="1200" kern="1200" dirty="0" smtClean="0">
                <a:solidFill>
                  <a:schemeClr val="tx1"/>
                </a:solidFill>
                <a:effectLst/>
                <a:latin typeface="+mn-lt"/>
                <a:ea typeface="+mn-ea"/>
                <a:cs typeface="+mn-cs"/>
              </a:rPr>
              <a:t>a munkavégzés tempója, a munkavégzés ütemét meghatározó tényezők;</a:t>
            </a:r>
            <a:endParaRPr lang="en-US" sz="1200" kern="1200" dirty="0" smtClean="0">
              <a:solidFill>
                <a:schemeClr val="tx1"/>
              </a:solidFill>
              <a:effectLst/>
              <a:latin typeface="+mn-lt"/>
              <a:ea typeface="+mn-ea"/>
              <a:cs typeface="+mn-cs"/>
            </a:endParaRPr>
          </a:p>
          <a:p>
            <a:pPr lvl="0"/>
            <a:r>
              <a:rPr lang="hu-HU" sz="1200" kern="1200" dirty="0" smtClean="0">
                <a:solidFill>
                  <a:schemeClr val="tx1"/>
                </a:solidFill>
                <a:effectLst/>
                <a:latin typeface="+mn-lt"/>
                <a:ea typeface="+mn-ea"/>
                <a:cs typeface="+mn-cs"/>
              </a:rPr>
              <a:t>munkavállalói részvétel, humánerőforrás-politikák és munkaszervezés (pl. a feladatok rotációja); munkavállalói képviselet;</a:t>
            </a:r>
            <a:endParaRPr lang="en-US" sz="1200" kern="1200" dirty="0" smtClean="0">
              <a:solidFill>
                <a:schemeClr val="tx1"/>
              </a:solidFill>
              <a:effectLst/>
              <a:latin typeface="+mn-lt"/>
              <a:ea typeface="+mn-ea"/>
              <a:cs typeface="+mn-cs"/>
            </a:endParaRPr>
          </a:p>
          <a:p>
            <a:pPr lvl="0"/>
            <a:r>
              <a:rPr lang="hu-HU" sz="1200" kern="1200" dirty="0" smtClean="0">
                <a:solidFill>
                  <a:schemeClr val="tx1"/>
                </a:solidFill>
                <a:effectLst/>
                <a:latin typeface="+mn-lt"/>
                <a:ea typeface="+mn-ea"/>
                <a:cs typeface="+mn-cs"/>
              </a:rPr>
              <a:t>képességek használata, a munka kognitív dimenziói, döntéshozó hatóság és munkahelyi tanulás;</a:t>
            </a:r>
            <a:endParaRPr lang="en-US" sz="1200" kern="1200" dirty="0" smtClean="0">
              <a:solidFill>
                <a:schemeClr val="tx1"/>
              </a:solidFill>
              <a:effectLst/>
              <a:latin typeface="+mn-lt"/>
              <a:ea typeface="+mn-ea"/>
              <a:cs typeface="+mn-cs"/>
            </a:endParaRPr>
          </a:p>
          <a:p>
            <a:pPr lvl="0"/>
            <a:r>
              <a:rPr lang="hu-HU" sz="1200" kern="1200" dirty="0" smtClean="0">
                <a:solidFill>
                  <a:schemeClr val="tx1"/>
                </a:solidFill>
                <a:effectLst/>
                <a:latin typeface="+mn-lt"/>
                <a:ea typeface="+mn-ea"/>
                <a:cs typeface="+mn-cs"/>
              </a:rPr>
              <a:t>foglalkoztatási feltételek: a munkahely biztonsága, bizonytalansága;</a:t>
            </a:r>
            <a:endParaRPr lang="en-US" sz="1200" kern="1200" dirty="0" smtClean="0">
              <a:solidFill>
                <a:schemeClr val="tx1"/>
              </a:solidFill>
              <a:effectLst/>
              <a:latin typeface="+mn-lt"/>
              <a:ea typeface="+mn-ea"/>
              <a:cs typeface="+mn-cs"/>
            </a:endParaRPr>
          </a:p>
          <a:p>
            <a:pPr lvl="0"/>
            <a:r>
              <a:rPr lang="hu-HU" sz="1200" kern="1200" dirty="0" smtClean="0">
                <a:solidFill>
                  <a:schemeClr val="tx1"/>
                </a:solidFill>
                <a:effectLst/>
                <a:latin typeface="+mn-lt"/>
                <a:ea typeface="+mn-ea"/>
                <a:cs typeface="+mn-cs"/>
              </a:rPr>
              <a:t>társadalmi kapcsolatok a munkahelyen: támogatás, bizalom, együttműködés, hátrányos megkülönböztetés, erőszak;</a:t>
            </a:r>
            <a:endParaRPr lang="en-US" sz="1200" kern="1200" dirty="0" smtClean="0">
              <a:solidFill>
                <a:schemeClr val="tx1"/>
              </a:solidFill>
              <a:effectLst/>
              <a:latin typeface="+mn-lt"/>
              <a:ea typeface="+mn-ea"/>
              <a:cs typeface="+mn-cs"/>
            </a:endParaRPr>
          </a:p>
          <a:p>
            <a:pPr lvl="0"/>
            <a:r>
              <a:rPr lang="hu-HU" sz="1200" kern="1200" dirty="0" smtClean="0">
                <a:solidFill>
                  <a:schemeClr val="tx1"/>
                </a:solidFill>
                <a:effectLst/>
                <a:latin typeface="+mn-lt"/>
                <a:ea typeface="+mn-ea"/>
                <a:cs typeface="+mn-cs"/>
              </a:rPr>
              <a:t>nemi egyenlőséggel kapcsolatos kérdések: szegregáció, a háztartás összetétele, nem fizetett munka, a felügyeleti pozíciókban dolgozó nők aránya;</a:t>
            </a:r>
            <a:endParaRPr lang="en-US" sz="1200" kern="1200" dirty="0" smtClean="0">
              <a:solidFill>
                <a:schemeClr val="tx1"/>
              </a:solidFill>
              <a:effectLst/>
              <a:latin typeface="+mn-lt"/>
              <a:ea typeface="+mn-ea"/>
              <a:cs typeface="+mn-cs"/>
            </a:endParaRPr>
          </a:p>
          <a:p>
            <a:pPr lvl="0"/>
            <a:r>
              <a:rPr lang="hu-HU" sz="1200" kern="1200" dirty="0" smtClean="0">
                <a:solidFill>
                  <a:schemeClr val="tx1"/>
                </a:solidFill>
                <a:effectLst/>
                <a:latin typeface="+mn-lt"/>
                <a:ea typeface="+mn-ea"/>
                <a:cs typeface="+mn-cs"/>
              </a:rPr>
              <a:t>jólét és egészség, keresetek és anyagi biztonság.</a:t>
            </a:r>
            <a:endParaRPr lang="en-US" sz="1200" kern="1200" dirty="0" smtClean="0">
              <a:solidFill>
                <a:schemeClr val="tx1"/>
              </a:solidFill>
              <a:effectLst/>
              <a:latin typeface="+mn-lt"/>
              <a:ea typeface="+mn-ea"/>
              <a:cs typeface="+mn-cs"/>
            </a:endParaRPr>
          </a:p>
          <a:p>
            <a:r>
              <a:rPr lang="hu-HU" sz="1200" kern="1200" dirty="0" smtClean="0">
                <a:solidFill>
                  <a:schemeClr val="tx1"/>
                </a:solidFill>
                <a:effectLst/>
                <a:latin typeface="+mn-lt"/>
                <a:ea typeface="+mn-ea"/>
                <a:cs typeface="+mn-cs"/>
              </a:rPr>
              <a:t/>
            </a:r>
            <a:br>
              <a:rPr lang="hu-HU" sz="1200" kern="1200" dirty="0" smtClean="0">
                <a:solidFill>
                  <a:schemeClr val="tx1"/>
                </a:solidFill>
                <a:effectLst/>
                <a:latin typeface="+mn-lt"/>
                <a:ea typeface="+mn-ea"/>
                <a:cs typeface="+mn-cs"/>
              </a:rPr>
            </a:br>
            <a:r>
              <a:rPr lang="hu-HU" sz="1200" kern="1200" dirty="0" smtClean="0">
                <a:solidFill>
                  <a:schemeClr val="tx1"/>
                </a:solidFill>
                <a:effectLst/>
                <a:latin typeface="+mn-lt"/>
                <a:ea typeface="+mn-ea"/>
                <a:cs typeface="+mn-cs"/>
              </a:rPr>
              <a:t>Magyarországot az EU csatlakozást követően 2005-ben vizsgálták először, azóta a 2010, 2015 és 2020 évi felmérésekben</a:t>
            </a:r>
            <a:r>
              <a:rPr lang="hu-HU" sz="1200" kern="1200" baseline="30000" dirty="0" smtClean="0">
                <a:solidFill>
                  <a:schemeClr val="tx1"/>
                </a:solidFill>
                <a:effectLst/>
                <a:latin typeface="+mn-lt"/>
                <a:ea typeface="+mn-ea"/>
                <a:cs typeface="+mn-cs"/>
              </a:rPr>
              <a:t> </a:t>
            </a:r>
            <a:r>
              <a:rPr lang="hu-HU" sz="1200" kern="1200" dirty="0" smtClean="0">
                <a:solidFill>
                  <a:schemeClr val="tx1"/>
                </a:solidFill>
                <a:effectLst/>
                <a:latin typeface="+mn-lt"/>
                <a:ea typeface="+mn-ea"/>
                <a:cs typeface="+mn-cs"/>
              </a:rPr>
              <a:t>vett részt. A felmérést Magyarországon az IPSOS végzi. 2020-as felmérés </a:t>
            </a:r>
            <a:r>
              <a:rPr lang="hu-HU" sz="1200" kern="1200" smtClean="0">
                <a:solidFill>
                  <a:schemeClr val="tx1"/>
                </a:solidFill>
                <a:effectLst/>
                <a:latin typeface="+mn-lt"/>
                <a:ea typeface="+mn-ea"/>
                <a:cs typeface="+mn-cs"/>
              </a:rPr>
              <a:t>1000-3300 fő  közötti minta.</a:t>
            </a:r>
            <a:endParaRPr lang="en-US" sz="1200" kern="1200" dirty="0">
              <a:solidFill>
                <a:schemeClr val="tx1"/>
              </a:solidFill>
              <a:effectLst/>
              <a:latin typeface="+mn-lt"/>
              <a:ea typeface="+mn-ea"/>
              <a:cs typeface="+mn-cs"/>
            </a:endParaRPr>
          </a:p>
        </p:txBody>
      </p:sp>
      <p:sp>
        <p:nvSpPr>
          <p:cNvPr id="4" name="Dia számának helye 3"/>
          <p:cNvSpPr>
            <a:spLocks noGrp="1"/>
          </p:cNvSpPr>
          <p:nvPr>
            <p:ph type="sldNum" sz="quarter" idx="10"/>
          </p:nvPr>
        </p:nvSpPr>
        <p:spPr/>
        <p:txBody>
          <a:bodyPr/>
          <a:lstStyle/>
          <a:p>
            <a:fld id="{CDA5C11E-540C-488B-B718-84796C0B45F1}" type="slidenum">
              <a:rPr lang="hu-HU" smtClean="0"/>
              <a:t>18</a:t>
            </a:fld>
            <a:endParaRPr lang="hu-HU"/>
          </a:p>
        </p:txBody>
      </p:sp>
    </p:spTree>
    <p:extLst>
      <p:ext uri="{BB962C8B-B14F-4D97-AF65-F5344CB8AC3E}">
        <p14:creationId xmlns:p14="http://schemas.microsoft.com/office/powerpoint/2010/main" val="15429851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sz="1200" kern="1200" dirty="0" smtClean="0">
                <a:solidFill>
                  <a:schemeClr val="tx1"/>
                </a:solidFill>
                <a:effectLst/>
                <a:latin typeface="+mn-lt"/>
                <a:ea typeface="+mn-ea"/>
                <a:cs typeface="+mn-cs"/>
              </a:rPr>
              <a:t>kétévente lefolytatott nemzetközi adatgyűjtés az európai társadalmak demográfiai, társadalmi állapotáról, a lakosság politikai és közéleti preferenciáinak alakulásáról és a társadalmi attitűdök, illetve a cselekvéseket befolyásoló értékek változásairól. Magyarországon a 2002 óta a TÁRKI végzi a Magyar Tudományos Akadémia Szociológiai Intézetével együttműködve. </a:t>
            </a:r>
            <a:endParaRPr lang="en-US" sz="1200" kern="1200" dirty="0" smtClean="0">
              <a:solidFill>
                <a:schemeClr val="tx1"/>
              </a:solidFill>
              <a:effectLst/>
              <a:latin typeface="+mn-lt"/>
              <a:ea typeface="+mn-ea"/>
              <a:cs typeface="+mn-cs"/>
            </a:endParaRPr>
          </a:p>
          <a:p>
            <a:r>
              <a:rPr lang="hu-HU" sz="1200" kern="1200" dirty="0" smtClean="0">
                <a:solidFill>
                  <a:schemeClr val="tx1"/>
                </a:solidFill>
                <a:effectLst/>
                <a:latin typeface="+mn-lt"/>
                <a:ea typeface="+mn-ea"/>
                <a:cs typeface="+mn-cs"/>
              </a:rPr>
              <a:t>Az ESS felvételek kérdőíve két modulból áll: egy törzsmodulból és egy rotációs modulból. A törzsmodul célja a főbb társadalmi trendek monitorozása. A rotációs modul témái változó időközönként ismétlődnek. A munkakörülményekre is irányuló „Család, munka és jóllét” elnevezésű rotációs modulokat a 2004 és 2010 évi felmérések tartalmaztak. </a:t>
            </a:r>
            <a:endParaRPr lang="en-US" sz="1200" kern="1200" dirty="0" smtClean="0">
              <a:solidFill>
                <a:schemeClr val="tx1"/>
              </a:solidFill>
              <a:effectLst/>
              <a:latin typeface="+mn-lt"/>
              <a:ea typeface="+mn-ea"/>
              <a:cs typeface="+mn-cs"/>
            </a:endParaRPr>
          </a:p>
          <a:p>
            <a:r>
              <a:rPr lang="hu-HU" sz="1200" kern="1200" dirty="0" smtClean="0">
                <a:solidFill>
                  <a:schemeClr val="tx1"/>
                </a:solidFill>
                <a:effectLst/>
                <a:latin typeface="+mn-lt"/>
                <a:ea typeface="+mn-ea"/>
                <a:cs typeface="+mn-cs"/>
              </a:rPr>
              <a:t>A kérdőív a munka minőségével kapcsolatos alábbi témákat vizsgálja:</a:t>
            </a:r>
            <a:endParaRPr lang="en-US" sz="1200" kern="1200" dirty="0" smtClean="0">
              <a:solidFill>
                <a:schemeClr val="tx1"/>
              </a:solidFill>
              <a:effectLst/>
              <a:latin typeface="+mn-lt"/>
              <a:ea typeface="+mn-ea"/>
              <a:cs typeface="+mn-cs"/>
            </a:endParaRPr>
          </a:p>
          <a:p>
            <a:pPr lvl="0"/>
            <a:r>
              <a:rPr lang="hu-HU" sz="1200" kern="1200" dirty="0" smtClean="0">
                <a:solidFill>
                  <a:schemeClr val="tx1"/>
                </a:solidFill>
                <a:effectLst/>
                <a:latin typeface="+mn-lt"/>
                <a:ea typeface="+mn-ea"/>
                <a:cs typeface="+mn-cs"/>
              </a:rPr>
              <a:t>Munkaidő;</a:t>
            </a:r>
            <a:endParaRPr lang="en-US" sz="1200" kern="1200" dirty="0" smtClean="0">
              <a:solidFill>
                <a:schemeClr val="tx1"/>
              </a:solidFill>
              <a:effectLst/>
              <a:latin typeface="+mn-lt"/>
              <a:ea typeface="+mn-ea"/>
              <a:cs typeface="+mn-cs"/>
            </a:endParaRPr>
          </a:p>
          <a:p>
            <a:pPr lvl="0"/>
            <a:r>
              <a:rPr lang="hu-HU" sz="1200" kern="1200" dirty="0" smtClean="0">
                <a:solidFill>
                  <a:schemeClr val="tx1"/>
                </a:solidFill>
                <a:effectLst/>
                <a:latin typeface="+mn-lt"/>
                <a:ea typeface="+mn-ea"/>
                <a:cs typeface="+mn-cs"/>
              </a:rPr>
              <a:t>a munkaidő rugalmassága;</a:t>
            </a:r>
            <a:endParaRPr lang="en-US" sz="1200" kern="1200" dirty="0" smtClean="0">
              <a:solidFill>
                <a:schemeClr val="tx1"/>
              </a:solidFill>
              <a:effectLst/>
              <a:latin typeface="+mn-lt"/>
              <a:ea typeface="+mn-ea"/>
              <a:cs typeface="+mn-cs"/>
            </a:endParaRPr>
          </a:p>
          <a:p>
            <a:pPr lvl="0"/>
            <a:r>
              <a:rPr lang="hu-HU" sz="1200" kern="1200" dirty="0" smtClean="0">
                <a:solidFill>
                  <a:schemeClr val="tx1"/>
                </a:solidFill>
                <a:effectLst/>
                <a:latin typeface="+mn-lt"/>
                <a:ea typeface="+mn-ea"/>
                <a:cs typeface="+mn-cs"/>
              </a:rPr>
              <a:t>munkatevékenységek;</a:t>
            </a:r>
            <a:endParaRPr lang="en-US" sz="1200" kern="1200" dirty="0" smtClean="0">
              <a:solidFill>
                <a:schemeClr val="tx1"/>
              </a:solidFill>
              <a:effectLst/>
              <a:latin typeface="+mn-lt"/>
              <a:ea typeface="+mn-ea"/>
              <a:cs typeface="+mn-cs"/>
            </a:endParaRPr>
          </a:p>
          <a:p>
            <a:pPr lvl="0"/>
            <a:r>
              <a:rPr lang="hu-HU" sz="1200" kern="1200" dirty="0" smtClean="0">
                <a:solidFill>
                  <a:schemeClr val="tx1"/>
                </a:solidFill>
                <a:effectLst/>
                <a:latin typeface="+mn-lt"/>
                <a:ea typeface="+mn-ea"/>
                <a:cs typeface="+mn-cs"/>
              </a:rPr>
              <a:t>munka és magánélet összehangolása;</a:t>
            </a:r>
            <a:endParaRPr lang="en-US" sz="1200" kern="1200" dirty="0" smtClean="0">
              <a:solidFill>
                <a:schemeClr val="tx1"/>
              </a:solidFill>
              <a:effectLst/>
              <a:latin typeface="+mn-lt"/>
              <a:ea typeface="+mn-ea"/>
              <a:cs typeface="+mn-cs"/>
            </a:endParaRPr>
          </a:p>
          <a:p>
            <a:pPr lvl="0"/>
            <a:r>
              <a:rPr lang="hu-HU" sz="1200" kern="1200" dirty="0" smtClean="0">
                <a:solidFill>
                  <a:schemeClr val="tx1"/>
                </a:solidFill>
                <a:effectLst/>
                <a:latin typeface="+mn-lt"/>
                <a:ea typeface="+mn-ea"/>
                <a:cs typeface="+mn-cs"/>
              </a:rPr>
              <a:t>a foglalkoztatás szubjektív bizonytalansága;</a:t>
            </a:r>
            <a:endParaRPr lang="en-US" sz="1200" kern="1200" dirty="0" smtClean="0">
              <a:solidFill>
                <a:schemeClr val="tx1"/>
              </a:solidFill>
              <a:effectLst/>
              <a:latin typeface="+mn-lt"/>
              <a:ea typeface="+mn-ea"/>
              <a:cs typeface="+mn-cs"/>
            </a:endParaRPr>
          </a:p>
          <a:p>
            <a:pPr lvl="0"/>
            <a:r>
              <a:rPr lang="hu-HU" sz="1200" kern="1200" dirty="0" smtClean="0">
                <a:solidFill>
                  <a:schemeClr val="tx1"/>
                </a:solidFill>
                <a:effectLst/>
                <a:latin typeface="+mn-lt"/>
                <a:ea typeface="+mn-ea"/>
                <a:cs typeface="+mn-cs"/>
              </a:rPr>
              <a:t>munkamotiváció;</a:t>
            </a:r>
            <a:endParaRPr lang="en-US" sz="1200" kern="1200" dirty="0" smtClean="0">
              <a:solidFill>
                <a:schemeClr val="tx1"/>
              </a:solidFill>
              <a:effectLst/>
              <a:latin typeface="+mn-lt"/>
              <a:ea typeface="+mn-ea"/>
              <a:cs typeface="+mn-cs"/>
            </a:endParaRPr>
          </a:p>
          <a:p>
            <a:pPr lvl="0"/>
            <a:r>
              <a:rPr lang="hu-HU" sz="1200" kern="1200" dirty="0" smtClean="0">
                <a:solidFill>
                  <a:schemeClr val="tx1"/>
                </a:solidFill>
                <a:effectLst/>
                <a:latin typeface="+mn-lt"/>
                <a:ea typeface="+mn-ea"/>
                <a:cs typeface="+mn-cs"/>
              </a:rPr>
              <a:t>a munkabiztonság és munkaegészségügy;</a:t>
            </a:r>
            <a:endParaRPr lang="en-US" sz="1200" kern="1200" dirty="0" smtClean="0">
              <a:solidFill>
                <a:schemeClr val="tx1"/>
              </a:solidFill>
              <a:effectLst/>
              <a:latin typeface="+mn-lt"/>
              <a:ea typeface="+mn-ea"/>
              <a:cs typeface="+mn-cs"/>
            </a:endParaRPr>
          </a:p>
          <a:p>
            <a:pPr lvl="0"/>
            <a:r>
              <a:rPr lang="hu-HU" sz="1200" kern="1200" dirty="0" smtClean="0">
                <a:solidFill>
                  <a:schemeClr val="tx1"/>
                </a:solidFill>
                <a:effectLst/>
                <a:latin typeface="+mn-lt"/>
                <a:ea typeface="+mn-ea"/>
                <a:cs typeface="+mn-cs"/>
              </a:rPr>
              <a:t>munkaintenzitás;</a:t>
            </a:r>
            <a:endParaRPr lang="en-US" sz="1200" kern="1200" dirty="0" smtClean="0">
              <a:solidFill>
                <a:schemeClr val="tx1"/>
              </a:solidFill>
              <a:effectLst/>
              <a:latin typeface="+mn-lt"/>
              <a:ea typeface="+mn-ea"/>
              <a:cs typeface="+mn-cs"/>
            </a:endParaRPr>
          </a:p>
          <a:p>
            <a:pPr lvl="0"/>
            <a:r>
              <a:rPr lang="hu-HU" sz="1200" kern="1200" dirty="0" smtClean="0">
                <a:solidFill>
                  <a:schemeClr val="tx1"/>
                </a:solidFill>
                <a:effectLst/>
                <a:latin typeface="+mn-lt"/>
                <a:ea typeface="+mn-ea"/>
                <a:cs typeface="+mn-cs"/>
              </a:rPr>
              <a:t>előrejutási lehetőségek;</a:t>
            </a:r>
            <a:endParaRPr lang="en-US" sz="1200" kern="1200" dirty="0" smtClean="0">
              <a:solidFill>
                <a:schemeClr val="tx1"/>
              </a:solidFill>
              <a:effectLst/>
              <a:latin typeface="+mn-lt"/>
              <a:ea typeface="+mn-ea"/>
              <a:cs typeface="+mn-cs"/>
            </a:endParaRPr>
          </a:p>
          <a:p>
            <a:pPr lvl="0"/>
            <a:r>
              <a:rPr lang="hu-HU" sz="1200" kern="1200" dirty="0" smtClean="0">
                <a:solidFill>
                  <a:schemeClr val="tx1"/>
                </a:solidFill>
                <a:effectLst/>
                <a:latin typeface="+mn-lt"/>
                <a:ea typeface="+mn-ea"/>
                <a:cs typeface="+mn-cs"/>
              </a:rPr>
              <a:t>szakszervezeti és munkavállalói részvétel, munkahelyi hang;</a:t>
            </a:r>
            <a:endParaRPr lang="en-US" sz="1200" kern="1200" dirty="0" smtClean="0">
              <a:solidFill>
                <a:schemeClr val="tx1"/>
              </a:solidFill>
              <a:effectLst/>
              <a:latin typeface="+mn-lt"/>
              <a:ea typeface="+mn-ea"/>
              <a:cs typeface="+mn-cs"/>
            </a:endParaRPr>
          </a:p>
          <a:p>
            <a:pPr lvl="0"/>
            <a:r>
              <a:rPr lang="hu-HU" sz="1200" kern="1200" dirty="0" smtClean="0">
                <a:solidFill>
                  <a:schemeClr val="tx1"/>
                </a:solidFill>
                <a:effectLst/>
                <a:latin typeface="+mn-lt"/>
                <a:ea typeface="+mn-ea"/>
                <a:cs typeface="+mn-cs"/>
              </a:rPr>
              <a:t>bérezés;</a:t>
            </a:r>
            <a:endParaRPr lang="en-US" sz="1200" kern="1200" dirty="0" smtClean="0">
              <a:solidFill>
                <a:schemeClr val="tx1"/>
              </a:solidFill>
              <a:effectLst/>
              <a:latin typeface="+mn-lt"/>
              <a:ea typeface="+mn-ea"/>
              <a:cs typeface="+mn-cs"/>
            </a:endParaRPr>
          </a:p>
          <a:p>
            <a:pPr lvl="0"/>
            <a:r>
              <a:rPr lang="hu-HU" sz="1200" kern="1200" dirty="0" smtClean="0">
                <a:solidFill>
                  <a:schemeClr val="tx1"/>
                </a:solidFill>
                <a:effectLst/>
                <a:latin typeface="+mn-lt"/>
                <a:ea typeface="+mn-ea"/>
                <a:cs typeface="+mn-cs"/>
              </a:rPr>
              <a:t>bérezéssel való elégedettség;</a:t>
            </a:r>
            <a:endParaRPr lang="en-US" sz="1200" kern="1200" dirty="0" smtClean="0">
              <a:solidFill>
                <a:schemeClr val="tx1"/>
              </a:solidFill>
              <a:effectLst/>
              <a:latin typeface="+mn-lt"/>
              <a:ea typeface="+mn-ea"/>
              <a:cs typeface="+mn-cs"/>
            </a:endParaRPr>
          </a:p>
          <a:p>
            <a:pPr lvl="0"/>
            <a:r>
              <a:rPr lang="hu-HU" sz="1200" kern="1200" dirty="0" smtClean="0">
                <a:solidFill>
                  <a:schemeClr val="tx1"/>
                </a:solidFill>
                <a:effectLst/>
                <a:latin typeface="+mn-lt"/>
                <a:ea typeface="+mn-ea"/>
                <a:cs typeface="+mn-cs"/>
              </a:rPr>
              <a:t>munka miatti érzelmi és fizikai kimerültség;</a:t>
            </a:r>
            <a:endParaRPr lang="en-US" sz="1200" kern="1200" dirty="0" smtClean="0">
              <a:solidFill>
                <a:schemeClr val="tx1"/>
              </a:solidFill>
              <a:effectLst/>
              <a:latin typeface="+mn-lt"/>
              <a:ea typeface="+mn-ea"/>
              <a:cs typeface="+mn-cs"/>
            </a:endParaRPr>
          </a:p>
          <a:p>
            <a:pPr lvl="0"/>
            <a:r>
              <a:rPr lang="hu-HU" sz="1200" kern="1200" dirty="0" smtClean="0">
                <a:solidFill>
                  <a:schemeClr val="tx1"/>
                </a:solidFill>
                <a:effectLst/>
                <a:latin typeface="+mn-lt"/>
                <a:ea typeface="+mn-ea"/>
                <a:cs typeface="+mn-cs"/>
              </a:rPr>
              <a:t>munkával való szubjektív elégedettség.</a:t>
            </a:r>
            <a:endParaRPr lang="en-US" sz="1200" kern="1200" dirty="0" smtClean="0">
              <a:solidFill>
                <a:schemeClr val="tx1"/>
              </a:solidFill>
              <a:effectLst/>
              <a:latin typeface="+mn-lt"/>
              <a:ea typeface="+mn-ea"/>
              <a:cs typeface="+mn-cs"/>
            </a:endParaRPr>
          </a:p>
          <a:p>
            <a:r>
              <a:rPr lang="hu-HU" sz="1200" kern="1200" dirty="0" smtClean="0">
                <a:solidFill>
                  <a:schemeClr val="tx1"/>
                </a:solidFill>
                <a:effectLst/>
                <a:latin typeface="+mn-lt"/>
                <a:ea typeface="+mn-ea"/>
                <a:cs typeface="+mn-cs"/>
              </a:rPr>
              <a:t>A törzsmodul témái a következők: az intézmények iránti bizalom, a médiahasználat, a politikai elkötelezettség és részvétel, a társadalmi-politikai orientációk, a kormányzat megítélése, erkölcsi, társadalmi és politikai normák, etnikai és vallási azonosulás, egészségi állapot, biztonság, pszichológiai jól-lét (</a:t>
            </a:r>
            <a:r>
              <a:rPr lang="hu-HU" sz="1200" kern="1200" dirty="0" err="1" smtClean="0">
                <a:solidFill>
                  <a:schemeClr val="tx1"/>
                </a:solidFill>
                <a:effectLst/>
                <a:latin typeface="+mn-lt"/>
                <a:ea typeface="+mn-ea"/>
                <a:cs typeface="+mn-cs"/>
              </a:rPr>
              <a:t>well</a:t>
            </a:r>
            <a:r>
              <a:rPr lang="hu-HU" sz="1200" kern="1200" dirty="0" smtClean="0">
                <a:solidFill>
                  <a:schemeClr val="tx1"/>
                </a:solidFill>
                <a:effectLst/>
                <a:latin typeface="+mn-lt"/>
                <a:ea typeface="+mn-ea"/>
                <a:cs typeface="+mn-cs"/>
              </a:rPr>
              <a:t>-being) és természetesen a társadalmi-demográfiai háttér információk.</a:t>
            </a:r>
          </a:p>
          <a:p>
            <a:endParaRPr lang="hu-HU" sz="1200" kern="1200" dirty="0" smtClean="0">
              <a:solidFill>
                <a:schemeClr val="tx1"/>
              </a:solidFill>
              <a:effectLst/>
              <a:latin typeface="+mn-lt"/>
              <a:ea typeface="+mn-ea"/>
              <a:cs typeface="+mn-cs"/>
            </a:endParaRPr>
          </a:p>
          <a:p>
            <a:r>
              <a:rPr lang="hu-HU" sz="1200" kern="1200" dirty="0" smtClean="0">
                <a:solidFill>
                  <a:schemeClr val="tx1"/>
                </a:solidFill>
                <a:effectLst/>
                <a:latin typeface="+mn-lt"/>
                <a:ea typeface="+mn-ea"/>
                <a:cs typeface="+mn-cs"/>
              </a:rPr>
              <a:t>Az európai intézmények 1973 óta rendszeresen közvélemény-kutatásokat, úgynevezett Eurobarométer felméréseket </a:t>
            </a:r>
            <a:endParaRPr lang="en-US" sz="1200" kern="1200" dirty="0" smtClean="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Dia számának helye 3"/>
          <p:cNvSpPr>
            <a:spLocks noGrp="1"/>
          </p:cNvSpPr>
          <p:nvPr>
            <p:ph type="sldNum" sz="quarter" idx="10"/>
          </p:nvPr>
        </p:nvSpPr>
        <p:spPr/>
        <p:txBody>
          <a:bodyPr/>
          <a:lstStyle/>
          <a:p>
            <a:fld id="{CDA5C11E-540C-488B-B718-84796C0B45F1}" type="slidenum">
              <a:rPr lang="hu-HU" smtClean="0"/>
              <a:t>19</a:t>
            </a:fld>
            <a:endParaRPr lang="hu-HU"/>
          </a:p>
        </p:txBody>
      </p:sp>
    </p:spTree>
    <p:extLst>
      <p:ext uri="{BB962C8B-B14F-4D97-AF65-F5344CB8AC3E}">
        <p14:creationId xmlns:p14="http://schemas.microsoft.com/office/powerpoint/2010/main" val="5723740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Dia számának helye 3"/>
          <p:cNvSpPr>
            <a:spLocks noGrp="1"/>
          </p:cNvSpPr>
          <p:nvPr>
            <p:ph type="sldNum" sz="quarter" idx="10"/>
          </p:nvPr>
        </p:nvSpPr>
        <p:spPr/>
        <p:txBody>
          <a:bodyPr/>
          <a:lstStyle/>
          <a:p>
            <a:fld id="{CDA5C11E-540C-488B-B718-84796C0B45F1}" type="slidenum">
              <a:rPr lang="hu-HU" smtClean="0"/>
              <a:t>21</a:t>
            </a:fld>
            <a:endParaRPr lang="hu-HU"/>
          </a:p>
        </p:txBody>
      </p:sp>
    </p:spTree>
    <p:extLst>
      <p:ext uri="{BB962C8B-B14F-4D97-AF65-F5344CB8AC3E}">
        <p14:creationId xmlns:p14="http://schemas.microsoft.com/office/powerpoint/2010/main" val="2425542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0" indent="0">
              <a:spcBef>
                <a:spcPts val="0"/>
              </a:spcBef>
              <a:buNone/>
            </a:pPr>
            <a:r>
              <a:rPr lang="hu-HU" dirty="0" smtClean="0"/>
              <a:t>Sokáig úgy tartották, az, hogy ha valakinek van munkája az elegendő a fizikai és a mentális jóllét szempontjából. </a:t>
            </a:r>
            <a:r>
              <a:rPr lang="hu-HU" sz="1200" kern="1200" dirty="0" smtClean="0">
                <a:solidFill>
                  <a:schemeClr val="tx1"/>
                </a:solidFill>
                <a:effectLst/>
                <a:latin typeface="+mn-lt"/>
                <a:ea typeface="+mn-ea"/>
                <a:cs typeface="+mn-cs"/>
              </a:rPr>
              <a:t>Ezt természetszerűleg egészíti ki a munkáért járó bér szempontja, amely – jó esetben - tisztességes és megfelelő fedezetet nyújt a megélhetéshez. Azonban a bérezés önmagában még keveset árul el a foglalkoztatás minőségéről.</a:t>
            </a:r>
            <a:r>
              <a:rPr lang="en-US" dirty="0" smtClean="0">
                <a:effectLst/>
              </a:rPr>
              <a:t> </a:t>
            </a:r>
            <a:endParaRPr lang="hu-HU" dirty="0" smtClean="0"/>
          </a:p>
        </p:txBody>
      </p:sp>
      <p:sp>
        <p:nvSpPr>
          <p:cNvPr id="4" name="Dia számának helye 3"/>
          <p:cNvSpPr>
            <a:spLocks noGrp="1"/>
          </p:cNvSpPr>
          <p:nvPr>
            <p:ph type="sldNum" sz="quarter" idx="10"/>
          </p:nvPr>
        </p:nvSpPr>
        <p:spPr/>
        <p:txBody>
          <a:bodyPr/>
          <a:lstStyle/>
          <a:p>
            <a:fld id="{CDA5C11E-540C-488B-B718-84796C0B45F1}" type="slidenum">
              <a:rPr lang="hu-HU" smtClean="0"/>
              <a:t>2</a:t>
            </a:fld>
            <a:endParaRPr lang="hu-HU"/>
          </a:p>
        </p:txBody>
      </p:sp>
    </p:spTree>
    <p:extLst>
      <p:ext uri="{BB962C8B-B14F-4D97-AF65-F5344CB8AC3E}">
        <p14:creationId xmlns:p14="http://schemas.microsoft.com/office/powerpoint/2010/main" val="2717442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Dia számának helye 3"/>
          <p:cNvSpPr>
            <a:spLocks noGrp="1"/>
          </p:cNvSpPr>
          <p:nvPr>
            <p:ph type="sldNum" sz="quarter" idx="10"/>
          </p:nvPr>
        </p:nvSpPr>
        <p:spPr/>
        <p:txBody>
          <a:bodyPr/>
          <a:lstStyle/>
          <a:p>
            <a:fld id="{CDA5C11E-540C-488B-B718-84796C0B45F1}" type="slidenum">
              <a:rPr lang="hu-HU" smtClean="0"/>
              <a:t>22</a:t>
            </a:fld>
            <a:endParaRPr lang="hu-HU"/>
          </a:p>
        </p:txBody>
      </p:sp>
    </p:spTree>
    <p:extLst>
      <p:ext uri="{BB962C8B-B14F-4D97-AF65-F5344CB8AC3E}">
        <p14:creationId xmlns:p14="http://schemas.microsoft.com/office/powerpoint/2010/main" val="12350043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Dia számának helye 3"/>
          <p:cNvSpPr>
            <a:spLocks noGrp="1"/>
          </p:cNvSpPr>
          <p:nvPr>
            <p:ph type="sldNum" sz="quarter" idx="10"/>
          </p:nvPr>
        </p:nvSpPr>
        <p:spPr/>
        <p:txBody>
          <a:bodyPr/>
          <a:lstStyle/>
          <a:p>
            <a:fld id="{CDA5C11E-540C-488B-B718-84796C0B45F1}" type="slidenum">
              <a:rPr lang="hu-HU" smtClean="0"/>
              <a:t>23</a:t>
            </a:fld>
            <a:endParaRPr lang="hu-HU"/>
          </a:p>
        </p:txBody>
      </p:sp>
    </p:spTree>
    <p:extLst>
      <p:ext uri="{BB962C8B-B14F-4D97-AF65-F5344CB8AC3E}">
        <p14:creationId xmlns:p14="http://schemas.microsoft.com/office/powerpoint/2010/main" val="6658194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Dia számának helye 3"/>
          <p:cNvSpPr>
            <a:spLocks noGrp="1"/>
          </p:cNvSpPr>
          <p:nvPr>
            <p:ph type="sldNum" sz="quarter" idx="10"/>
          </p:nvPr>
        </p:nvSpPr>
        <p:spPr/>
        <p:txBody>
          <a:bodyPr/>
          <a:lstStyle/>
          <a:p>
            <a:fld id="{CDA5C11E-540C-488B-B718-84796C0B45F1}" type="slidenum">
              <a:rPr lang="hu-HU" smtClean="0"/>
              <a:t>24</a:t>
            </a:fld>
            <a:endParaRPr lang="hu-HU"/>
          </a:p>
        </p:txBody>
      </p:sp>
    </p:spTree>
    <p:extLst>
      <p:ext uri="{BB962C8B-B14F-4D97-AF65-F5344CB8AC3E}">
        <p14:creationId xmlns:p14="http://schemas.microsoft.com/office/powerpoint/2010/main" val="5507898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u-HU" sz="1200" kern="1200" dirty="0" smtClean="0">
                <a:solidFill>
                  <a:schemeClr val="tx1"/>
                </a:solidFill>
                <a:effectLst/>
                <a:latin typeface="+mn-lt"/>
                <a:ea typeface="+mn-ea"/>
                <a:cs typeface="+mn-cs"/>
              </a:rPr>
              <a:t>Az ESZA célja többek </a:t>
            </a:r>
            <a:r>
              <a:rPr lang="hu-HU" sz="1200" i="1" kern="1200" dirty="0" smtClean="0">
                <a:solidFill>
                  <a:schemeClr val="tx1"/>
                </a:solidFill>
                <a:effectLst/>
                <a:latin typeface="+mn-lt"/>
                <a:ea typeface="+mn-ea"/>
                <a:cs typeface="+mn-cs"/>
              </a:rPr>
              <a:t>között „a magas szintű foglalkoztatás és a minőségi munkahelyek előmozdítása”. </a:t>
            </a:r>
            <a:endParaRPr lang="en-US" sz="1200" kern="1200" dirty="0" smtClean="0">
              <a:solidFill>
                <a:schemeClr val="tx1"/>
              </a:solidFill>
              <a:effectLst/>
              <a:latin typeface="+mn-lt"/>
              <a:ea typeface="+mn-ea"/>
              <a:cs typeface="+mn-cs"/>
            </a:endParaRPr>
          </a:p>
          <a:p>
            <a:r>
              <a:rPr lang="hu-HU" sz="1200" kern="1200" dirty="0" smtClean="0">
                <a:solidFill>
                  <a:schemeClr val="tx1"/>
                </a:solidFill>
                <a:effectLst/>
                <a:latin typeface="+mn-lt"/>
                <a:ea typeface="+mn-ea"/>
                <a:cs typeface="+mn-cs"/>
              </a:rPr>
              <a:t>Gazdaságfejlesztési </a:t>
            </a:r>
            <a:r>
              <a:rPr lang="hu-HU" sz="1200" kern="1200" dirty="0" smtClean="0">
                <a:solidFill>
                  <a:schemeClr val="tx1"/>
                </a:solidFill>
                <a:effectLst/>
                <a:latin typeface="+mn-lt"/>
                <a:ea typeface="+mn-ea"/>
                <a:cs typeface="+mn-cs"/>
              </a:rPr>
              <a:t>és Innovációs Operatív Program (a továbbiakban GINOP) az Európai Unió hétéves pénzügyi időszakához kapcsolódó hazai fejlesztési dokumentum a 2013-2020 </a:t>
            </a:r>
            <a:r>
              <a:rPr lang="en-US" sz="1200" kern="1200" baseline="0" dirty="0" smtClean="0">
                <a:solidFill>
                  <a:schemeClr val="tx1"/>
                </a:solidFill>
                <a:effectLst/>
                <a:latin typeface="+mn-lt"/>
                <a:ea typeface="+mn-ea"/>
                <a:cs typeface="+mn-cs"/>
              </a:rPr>
              <a:t> </a:t>
            </a:r>
            <a:r>
              <a:rPr lang="hu-HU" sz="1200" kern="1200" dirty="0" smtClean="0">
                <a:solidFill>
                  <a:schemeClr val="tx1"/>
                </a:solidFill>
                <a:effectLst/>
                <a:latin typeface="+mn-lt"/>
                <a:ea typeface="+mn-ea"/>
                <a:cs typeface="+mn-cs"/>
              </a:rPr>
              <a:t>közötti időszakra. Az operatív program kereteinek, céljainak és tartalmának igazodnia kell az EU által meghatározott stratégiai és célrendszerhez. AZ EU regionális és kohéziós politikája a 2014-2020-as költségvetési időszakra 10+1 db tematikus célt jelölt ki, melyek elérését az egyes tagállamok operatív programjainak is támogatnia kell. Ezek közül a 8. számú tematikus célkitűzés </a:t>
            </a:r>
            <a:r>
              <a:rPr lang="hu-HU" sz="1200" u="sng" kern="1200" dirty="0" smtClean="0">
                <a:solidFill>
                  <a:schemeClr val="tx1"/>
                </a:solidFill>
                <a:effectLst/>
                <a:latin typeface="+mn-lt"/>
                <a:ea typeface="+mn-ea"/>
                <a:cs typeface="+mn-cs"/>
              </a:rPr>
              <a:t>a fenntartható és minőségi foglalkoztatás előmozdítása</a:t>
            </a:r>
            <a:r>
              <a:rPr lang="hu-HU" sz="1200" kern="1200" dirty="0" smtClean="0">
                <a:solidFill>
                  <a:schemeClr val="tx1"/>
                </a:solidFill>
                <a:effectLst/>
                <a:latin typeface="+mn-lt"/>
                <a:ea typeface="+mn-ea"/>
                <a:cs typeface="+mn-cs"/>
              </a:rPr>
              <a:t> (és a munkaerő mobilitásának támogatása). E célkitűzés támogatását a GINOP 5. számú prioritástengelye tartalmazza.  </a:t>
            </a:r>
            <a:endParaRPr lang="en-US" sz="1200" kern="1200" dirty="0" smtClean="0">
              <a:solidFill>
                <a:schemeClr val="tx1"/>
              </a:solidFill>
              <a:effectLst/>
              <a:latin typeface="+mn-lt"/>
              <a:ea typeface="+mn-ea"/>
              <a:cs typeface="+mn-cs"/>
            </a:endParaRPr>
          </a:p>
          <a:p>
            <a:r>
              <a:rPr lang="hu-HU"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hu-HU" sz="1200" kern="1200" dirty="0" smtClean="0">
                <a:solidFill>
                  <a:schemeClr val="tx1"/>
                </a:solidFill>
                <a:effectLst/>
                <a:latin typeface="+mn-lt"/>
                <a:ea typeface="+mn-ea"/>
                <a:cs typeface="+mn-cs"/>
              </a:rPr>
              <a:t>Az egyes tematikus célkitűzésekhez ún. beruházási prioritások rendeltek, amely a 8. számú tematikus célkitűzés esetben „a munkavállalók, vállalkozások és vállalkozók alkalmazkodása a megváltozott körülményekhez. Indoklásként a dokumentum arra hivatkozik, hogy </a:t>
            </a:r>
            <a:r>
              <a:rPr lang="hu-HU" sz="1200" u="sng" kern="1200" dirty="0" smtClean="0">
                <a:solidFill>
                  <a:schemeClr val="tx1"/>
                </a:solidFill>
                <a:effectLst/>
                <a:latin typeface="+mn-lt"/>
                <a:ea typeface="+mn-ea"/>
                <a:cs typeface="+mn-cs"/>
              </a:rPr>
              <a:t>„a megfelelő munkaszervezési módszerek és a munka minőségének javítása segítheti a vállalkozások és munkavállalók alkalmazkodóképességének javulását</a:t>
            </a:r>
            <a:r>
              <a:rPr lang="hu-HU" sz="1200" kern="1200" dirty="0" smtClean="0">
                <a:solidFill>
                  <a:schemeClr val="tx1"/>
                </a:solidFill>
                <a:effectLst/>
                <a:latin typeface="+mn-lt"/>
                <a:ea typeface="+mn-ea"/>
                <a:cs typeface="+mn-cs"/>
              </a:rPr>
              <a:t> és a versenyképes helyi gazdaság kialakulását.”</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p:txBody>
      </p:sp>
      <p:sp>
        <p:nvSpPr>
          <p:cNvPr id="4" name="Dia számának helye 3"/>
          <p:cNvSpPr>
            <a:spLocks noGrp="1"/>
          </p:cNvSpPr>
          <p:nvPr>
            <p:ph type="sldNum" sz="quarter" idx="10"/>
          </p:nvPr>
        </p:nvSpPr>
        <p:spPr/>
        <p:txBody>
          <a:bodyPr/>
          <a:lstStyle/>
          <a:p>
            <a:fld id="{CDA5C11E-540C-488B-B718-84796C0B45F1}" type="slidenum">
              <a:rPr lang="hu-HU" smtClean="0"/>
              <a:t>25</a:t>
            </a:fld>
            <a:endParaRPr lang="hu-HU"/>
          </a:p>
        </p:txBody>
      </p:sp>
    </p:spTree>
    <p:extLst>
      <p:ext uri="{BB962C8B-B14F-4D97-AF65-F5344CB8AC3E}">
        <p14:creationId xmlns:p14="http://schemas.microsoft.com/office/powerpoint/2010/main" val="1561106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Dia számának helye 3"/>
          <p:cNvSpPr>
            <a:spLocks noGrp="1"/>
          </p:cNvSpPr>
          <p:nvPr>
            <p:ph type="sldNum" sz="quarter" idx="10"/>
          </p:nvPr>
        </p:nvSpPr>
        <p:spPr/>
        <p:txBody>
          <a:bodyPr/>
          <a:lstStyle/>
          <a:p>
            <a:fld id="{CDA5C11E-540C-488B-B718-84796C0B45F1}" type="slidenum">
              <a:rPr lang="hu-HU" smtClean="0"/>
              <a:t>26</a:t>
            </a:fld>
            <a:endParaRPr lang="hu-HU"/>
          </a:p>
        </p:txBody>
      </p:sp>
    </p:spTree>
    <p:extLst>
      <p:ext uri="{BB962C8B-B14F-4D97-AF65-F5344CB8AC3E}">
        <p14:creationId xmlns:p14="http://schemas.microsoft.com/office/powerpoint/2010/main" val="10035198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u-HU" sz="1200" kern="1200" dirty="0" smtClean="0">
                <a:solidFill>
                  <a:schemeClr val="tx1"/>
                </a:solidFill>
                <a:effectLst/>
                <a:latin typeface="+mn-lt"/>
                <a:ea typeface="+mn-ea"/>
                <a:cs typeface="+mn-cs"/>
              </a:rPr>
              <a:t>A szabályozás követi a nemzetközi szakirodalom eredményeit és naprakészen igazodik a munkahelyi élethez. Emellett világosan, egyszerűen és gyakorlatorientáltan ismerteti, hogy milyen feltételeket kell biztosítania a munkáltatónak a megfelelő minőségű munkakörnyezet megteremtése és fenntartása érdekében. A svéd Munkakörnyezeti Hivatal (</a:t>
            </a:r>
            <a:r>
              <a:rPr lang="hu-HU" sz="1200" kern="1200" dirty="0" err="1" smtClean="0">
                <a:solidFill>
                  <a:schemeClr val="tx1"/>
                </a:solidFill>
                <a:effectLst/>
                <a:latin typeface="+mn-lt"/>
                <a:ea typeface="+mn-ea"/>
                <a:cs typeface="+mn-cs"/>
              </a:rPr>
              <a:t>Arbetsmiljöverket</a:t>
            </a:r>
            <a:r>
              <a:rPr lang="hu-HU" sz="1200" kern="1200" dirty="0" smtClean="0">
                <a:solidFill>
                  <a:schemeClr val="tx1"/>
                </a:solidFill>
                <a:effectLst/>
                <a:latin typeface="+mn-lt"/>
                <a:ea typeface="+mn-ea"/>
                <a:cs typeface="+mn-cs"/>
              </a:rPr>
              <a:t>) feladata a munkakörnyezet minőségének előmozdítása. A hivatal részletes szabályokat dolgoz ki a svéd munkakörnyezeti törvényhez, munkahelyi ellenőrzéseket végez és emellett nagy hangsúlyt helyez a tájékoztatási és információs tevékenységeinek ellátására. A hivatal feladata, hogy csökkentse a munkahelyi balesetek számát és a munkával összefüggő egészségügyi kockázatokat. De – és emiatt érdemes bemutatni a minőségi munka előmozdítását segítő gyakorlatok között – a munkakörnyezetet holisztikusan értelmezik, azaz fizikai, mentális, közösségi és szervezeti szempontokat egyaránt figyelembe vesznek. Felismerték, hogy a pszichológiai munkakörnyezet és a munkahelyi közösségi környezet ugyanolyan fontos a munkavállalók egészsége szempontjából, mint a fizikai munkakörnyezet.</a:t>
            </a:r>
            <a:endParaRPr lang="en-US" sz="1200" kern="1200" dirty="0" smtClean="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Dia számának helye 3"/>
          <p:cNvSpPr>
            <a:spLocks noGrp="1"/>
          </p:cNvSpPr>
          <p:nvPr>
            <p:ph type="sldNum" sz="quarter" idx="10"/>
          </p:nvPr>
        </p:nvSpPr>
        <p:spPr/>
        <p:txBody>
          <a:bodyPr/>
          <a:lstStyle/>
          <a:p>
            <a:fld id="{CDA5C11E-540C-488B-B718-84796C0B45F1}" type="slidenum">
              <a:rPr lang="hu-HU" smtClean="0"/>
              <a:t>30</a:t>
            </a:fld>
            <a:endParaRPr lang="hu-HU"/>
          </a:p>
        </p:txBody>
      </p:sp>
    </p:spTree>
    <p:extLst>
      <p:ext uri="{BB962C8B-B14F-4D97-AF65-F5344CB8AC3E}">
        <p14:creationId xmlns:p14="http://schemas.microsoft.com/office/powerpoint/2010/main" val="5283230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Dia számának helye 3"/>
          <p:cNvSpPr>
            <a:spLocks noGrp="1"/>
          </p:cNvSpPr>
          <p:nvPr>
            <p:ph type="sldNum" sz="quarter" idx="10"/>
          </p:nvPr>
        </p:nvSpPr>
        <p:spPr/>
        <p:txBody>
          <a:bodyPr/>
          <a:lstStyle/>
          <a:p>
            <a:fld id="{CDA5C11E-540C-488B-B718-84796C0B45F1}" type="slidenum">
              <a:rPr lang="hu-HU" smtClean="0"/>
              <a:t>31</a:t>
            </a:fld>
            <a:endParaRPr lang="hu-HU"/>
          </a:p>
        </p:txBody>
      </p:sp>
    </p:spTree>
    <p:extLst>
      <p:ext uri="{BB962C8B-B14F-4D97-AF65-F5344CB8AC3E}">
        <p14:creationId xmlns:p14="http://schemas.microsoft.com/office/powerpoint/2010/main" val="8388442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sz="1200" kern="1200" dirty="0" smtClean="0">
                <a:solidFill>
                  <a:schemeClr val="tx1"/>
                </a:solidFill>
                <a:effectLst/>
                <a:latin typeface="+mn-lt"/>
                <a:ea typeface="+mn-ea"/>
                <a:cs typeface="+mn-cs"/>
              </a:rPr>
              <a:t>A szempontrendszer egy általános, a munkavállaló munkaerőpiaci státuszára és alapvető foglalkoztatási jellemzőire irányuló blokkal indul;</a:t>
            </a:r>
            <a:endParaRPr lang="en-US" sz="1200" kern="1200" dirty="0" smtClean="0">
              <a:solidFill>
                <a:schemeClr val="tx1"/>
              </a:solidFill>
              <a:effectLst/>
              <a:latin typeface="+mn-lt"/>
              <a:ea typeface="+mn-ea"/>
              <a:cs typeface="+mn-cs"/>
            </a:endParaRPr>
          </a:p>
          <a:p>
            <a:r>
              <a:rPr lang="hu-HU"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lvl="0"/>
            <a:r>
              <a:rPr lang="hu-HU" sz="1200" kern="1200" dirty="0" smtClean="0">
                <a:solidFill>
                  <a:schemeClr val="tx1"/>
                </a:solidFill>
                <a:effectLst/>
                <a:latin typeface="+mn-lt"/>
                <a:ea typeface="+mn-ea"/>
                <a:cs typeface="+mn-cs"/>
              </a:rPr>
              <a:t>Ezt követi 10 dimenzió, melyek a következők:...</a:t>
            </a:r>
            <a:endParaRPr lang="en-US" sz="1200" kern="1200" dirty="0" smtClean="0">
              <a:solidFill>
                <a:schemeClr val="tx1"/>
              </a:solidFill>
              <a:effectLst/>
              <a:latin typeface="+mn-lt"/>
              <a:ea typeface="+mn-ea"/>
              <a:cs typeface="+mn-cs"/>
            </a:endParaRPr>
          </a:p>
          <a:p>
            <a:pPr lvl="0"/>
            <a:r>
              <a:rPr lang="hu-HU" sz="1200" kern="1200" dirty="0" smtClean="0">
                <a:solidFill>
                  <a:schemeClr val="tx1"/>
                </a:solidFill>
                <a:effectLst/>
                <a:latin typeface="+mn-lt"/>
                <a:ea typeface="+mn-ea"/>
                <a:cs typeface="+mn-cs"/>
              </a:rPr>
              <a:t>A 10 dimenzió mindegyikéhez változó számú, összesen 70 kérdés tartozik;</a:t>
            </a:r>
            <a:endParaRPr lang="en-US" sz="1200" kern="1200" dirty="0" smtClean="0">
              <a:solidFill>
                <a:schemeClr val="tx1"/>
              </a:solidFill>
              <a:effectLst/>
              <a:latin typeface="+mn-lt"/>
              <a:ea typeface="+mn-ea"/>
              <a:cs typeface="+mn-cs"/>
            </a:endParaRPr>
          </a:p>
          <a:p>
            <a:pPr lvl="0"/>
            <a:r>
              <a:rPr lang="hu-HU" sz="1200" kern="1200" dirty="0" smtClean="0">
                <a:solidFill>
                  <a:schemeClr val="tx1"/>
                </a:solidFill>
                <a:effectLst/>
                <a:latin typeface="+mn-lt"/>
                <a:ea typeface="+mn-ea"/>
                <a:cs typeface="+mn-cs"/>
              </a:rPr>
              <a:t>A felmérés objektív és szubjektív szempontokat egyaránt vizsgál;</a:t>
            </a:r>
            <a:endParaRPr lang="en-US" sz="1200" kern="1200" dirty="0" smtClean="0">
              <a:solidFill>
                <a:schemeClr val="tx1"/>
              </a:solidFill>
              <a:effectLst/>
              <a:latin typeface="+mn-lt"/>
              <a:ea typeface="+mn-ea"/>
              <a:cs typeface="+mn-cs"/>
            </a:endParaRPr>
          </a:p>
          <a:p>
            <a:pPr lvl="0"/>
            <a:r>
              <a:rPr lang="hu-HU" sz="1200" kern="1200" dirty="0" smtClean="0">
                <a:solidFill>
                  <a:schemeClr val="tx1"/>
                </a:solidFill>
                <a:effectLst/>
                <a:latin typeface="+mn-lt"/>
                <a:ea typeface="+mn-ea"/>
                <a:cs typeface="+mn-cs"/>
              </a:rPr>
              <a:t>Az egyes kérdésekre adott válaszok egymással összehasonlíthatók;</a:t>
            </a:r>
            <a:endParaRPr lang="en-US" sz="1200" kern="1200" dirty="0" smtClean="0">
              <a:solidFill>
                <a:schemeClr val="tx1"/>
              </a:solidFill>
              <a:effectLst/>
              <a:latin typeface="+mn-lt"/>
              <a:ea typeface="+mn-ea"/>
              <a:cs typeface="+mn-cs"/>
            </a:endParaRPr>
          </a:p>
          <a:p>
            <a:pPr lvl="0"/>
            <a:r>
              <a:rPr lang="hu-HU" sz="1200" kern="1200" dirty="0" smtClean="0">
                <a:solidFill>
                  <a:schemeClr val="tx1"/>
                </a:solidFill>
                <a:effectLst/>
                <a:latin typeface="+mn-lt"/>
                <a:ea typeface="+mn-ea"/>
                <a:cs typeface="+mn-cs"/>
              </a:rPr>
              <a:t>A kérdések eldöntendő kérdések vagy 5 jegyű skálán értékelhető válaszokat igényelnek;</a:t>
            </a:r>
            <a:endParaRPr lang="en-US" sz="1200" kern="1200" dirty="0" smtClean="0">
              <a:solidFill>
                <a:schemeClr val="tx1"/>
              </a:solidFill>
              <a:effectLst/>
              <a:latin typeface="+mn-lt"/>
              <a:ea typeface="+mn-ea"/>
              <a:cs typeface="+mn-cs"/>
            </a:endParaRPr>
          </a:p>
          <a:p>
            <a:pPr lvl="0"/>
            <a:r>
              <a:rPr lang="hu-HU" sz="1200" kern="1200" dirty="0" smtClean="0">
                <a:solidFill>
                  <a:schemeClr val="tx1"/>
                </a:solidFill>
                <a:effectLst/>
                <a:latin typeface="+mn-lt"/>
                <a:ea typeface="+mn-ea"/>
                <a:cs typeface="+mn-cs"/>
              </a:rPr>
              <a:t>Az 5 jegyű értékelésekhez mindig tartalmaz iránymutatást a kérdés a válasz megadásához </a:t>
            </a:r>
            <a:r>
              <a:rPr lang="hu-HU" sz="1200" i="1" kern="1200" dirty="0" smtClean="0">
                <a:solidFill>
                  <a:schemeClr val="tx1"/>
                </a:solidFill>
                <a:effectLst/>
                <a:latin typeface="+mn-lt"/>
                <a:ea typeface="+mn-ea"/>
                <a:cs typeface="+mn-cs"/>
              </a:rPr>
              <a:t>(például 1 egyáltalán nem – 5 mindig);</a:t>
            </a:r>
            <a:endParaRPr lang="en-US" sz="1200" kern="1200" dirty="0" smtClean="0">
              <a:solidFill>
                <a:schemeClr val="tx1"/>
              </a:solidFill>
              <a:effectLst/>
              <a:latin typeface="+mn-lt"/>
              <a:ea typeface="+mn-ea"/>
              <a:cs typeface="+mn-cs"/>
            </a:endParaRPr>
          </a:p>
          <a:p>
            <a:pPr lvl="0"/>
            <a:r>
              <a:rPr lang="hu-HU" sz="1200" kern="1200" dirty="0" smtClean="0">
                <a:solidFill>
                  <a:schemeClr val="tx1"/>
                </a:solidFill>
                <a:effectLst/>
                <a:latin typeface="+mn-lt"/>
                <a:ea typeface="+mn-ea"/>
                <a:cs typeface="+mn-cs"/>
              </a:rPr>
              <a:t>Néhány </a:t>
            </a:r>
            <a:r>
              <a:rPr lang="hu-HU" sz="1200" kern="1200" dirty="0" smtClean="0">
                <a:solidFill>
                  <a:schemeClr val="tx1"/>
                </a:solidFill>
                <a:effectLst/>
                <a:latin typeface="+mn-lt"/>
                <a:ea typeface="+mn-ea"/>
                <a:cs typeface="+mn-cs"/>
              </a:rPr>
              <a:t>legfontosabb kérdést érdemes nagyobb súllyal figyelembe venni a felmérés értékelésekor, ezeknek beazonosítására a workshopokon elhangzottak alapján kerül majd sor.</a:t>
            </a:r>
            <a:endParaRPr lang="en-US" sz="1200" kern="1200" dirty="0">
              <a:solidFill>
                <a:schemeClr val="tx1"/>
              </a:solidFill>
              <a:effectLst/>
              <a:latin typeface="+mn-lt"/>
              <a:ea typeface="+mn-ea"/>
              <a:cs typeface="+mn-cs"/>
            </a:endParaRPr>
          </a:p>
        </p:txBody>
      </p:sp>
      <p:sp>
        <p:nvSpPr>
          <p:cNvPr id="4" name="Dia számának helye 3"/>
          <p:cNvSpPr>
            <a:spLocks noGrp="1"/>
          </p:cNvSpPr>
          <p:nvPr>
            <p:ph type="sldNum" sz="quarter" idx="10"/>
          </p:nvPr>
        </p:nvSpPr>
        <p:spPr/>
        <p:txBody>
          <a:bodyPr/>
          <a:lstStyle/>
          <a:p>
            <a:fld id="{CDA5C11E-540C-488B-B718-84796C0B45F1}" type="slidenum">
              <a:rPr lang="hu-HU" smtClean="0"/>
              <a:t>32</a:t>
            </a:fld>
            <a:endParaRPr lang="hu-HU"/>
          </a:p>
        </p:txBody>
      </p:sp>
    </p:spTree>
    <p:extLst>
      <p:ext uri="{BB962C8B-B14F-4D97-AF65-F5344CB8AC3E}">
        <p14:creationId xmlns:p14="http://schemas.microsoft.com/office/powerpoint/2010/main" val="19395739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fld id="{CDA5C11E-540C-488B-B718-84796C0B45F1}" type="slidenum">
              <a:rPr lang="hu-HU" smtClean="0"/>
              <a:t>46</a:t>
            </a:fld>
            <a:endParaRPr lang="hu-HU"/>
          </a:p>
        </p:txBody>
      </p:sp>
    </p:spTree>
    <p:extLst>
      <p:ext uri="{BB962C8B-B14F-4D97-AF65-F5344CB8AC3E}">
        <p14:creationId xmlns:p14="http://schemas.microsoft.com/office/powerpoint/2010/main" val="41123891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u-HU" sz="1200" kern="1200" dirty="0" smtClean="0">
                <a:solidFill>
                  <a:schemeClr val="tx1"/>
                </a:solidFill>
                <a:effectLst/>
                <a:latin typeface="+mn-lt"/>
                <a:ea typeface="+mn-ea"/>
                <a:cs typeface="+mn-cs"/>
              </a:rPr>
              <a:t>A</a:t>
            </a:r>
            <a:r>
              <a:rPr lang="hu-HU" sz="1200" kern="1200" baseline="0" dirty="0" smtClean="0">
                <a:solidFill>
                  <a:schemeClr val="tx1"/>
                </a:solidFill>
                <a:effectLst/>
                <a:latin typeface="+mn-lt"/>
                <a:ea typeface="+mn-ea"/>
                <a:cs typeface="+mn-cs"/>
              </a:rPr>
              <a:t> napjuk </a:t>
            </a:r>
            <a:r>
              <a:rPr lang="hu-HU" sz="1200" kern="1200" dirty="0" smtClean="0">
                <a:solidFill>
                  <a:schemeClr val="tx1"/>
                </a:solidFill>
                <a:effectLst/>
                <a:latin typeface="+mn-lt"/>
                <a:ea typeface="+mn-ea"/>
                <a:cs typeface="+mn-cs"/>
              </a:rPr>
              <a:t>legalább </a:t>
            </a:r>
            <a:r>
              <a:rPr lang="hu-HU" sz="1200" kern="1200" baseline="0" dirty="0" smtClean="0">
                <a:solidFill>
                  <a:schemeClr val="tx1"/>
                </a:solidFill>
                <a:effectLst/>
                <a:latin typeface="+mn-lt"/>
                <a:ea typeface="+mn-ea"/>
                <a:cs typeface="+mn-cs"/>
              </a:rPr>
              <a:t>egynegyedét, az ébren töltött idő felét a munkahelyen. </a:t>
            </a:r>
            <a:r>
              <a:rPr lang="hu-HU" sz="1200" kern="1200" dirty="0" smtClean="0">
                <a:solidFill>
                  <a:schemeClr val="tx1"/>
                </a:solidFill>
                <a:effectLst/>
                <a:latin typeface="+mn-lt"/>
                <a:ea typeface="+mn-ea"/>
                <a:cs typeface="+mn-cs"/>
              </a:rPr>
              <a:t>Ezért annak minősége alapjaiban határozza meg életminőségüket és jóllétüket. Nem csak fizikai és lelki egészségükre, valamint anyagi jóllétükre van jelentős hatással, hanem élettel való elégedettségük egyik legfontosabb tényezője is. Egyéni boldogságuk mellett pedig befolyásolja családi életüket, baráti kapcsolataikat és tágabb társadalmi környezetüket is. A kutatások széles körben bizonyították, hogy a munkakörnyezet milyen erőteljesen hat a munkavállalók fizikai és mentális egészségére. Jelen helyzetben különösen fontos eredménynek tekinthető, hogy a járványügyi kutatások különböző országokat és a munkavállalók különböző csoportjait vizsgálva szoros kapcsolatot állapítottak meg a munkakörülmények és a munkavállalók fizikai egészségi állapota között.</a:t>
            </a:r>
            <a:endParaRPr lang="en-US" sz="1200" kern="1200" dirty="0" smtClean="0">
              <a:solidFill>
                <a:schemeClr val="tx1"/>
              </a:solidFill>
              <a:effectLst/>
              <a:latin typeface="+mn-lt"/>
              <a:ea typeface="+mn-ea"/>
              <a:cs typeface="+mn-cs"/>
            </a:endParaRPr>
          </a:p>
          <a:p>
            <a:endParaRPr lang="hu-HU" sz="1200" kern="1200" baseline="0" dirty="0" smtClean="0">
              <a:solidFill>
                <a:schemeClr val="tx1"/>
              </a:solidFill>
              <a:effectLst/>
              <a:latin typeface="+mn-lt"/>
              <a:ea typeface="+mn-ea"/>
              <a:cs typeface="+mn-cs"/>
            </a:endParaRPr>
          </a:p>
          <a:p>
            <a:r>
              <a:rPr lang="hu-HU" sz="1200" kern="1200" baseline="0" dirty="0" smtClean="0">
                <a:solidFill>
                  <a:schemeClr val="tx1"/>
                </a:solidFill>
                <a:effectLst/>
                <a:latin typeface="+mn-lt"/>
                <a:ea typeface="+mn-ea"/>
                <a:cs typeface="+mn-cs"/>
              </a:rPr>
              <a:t> </a:t>
            </a:r>
            <a:r>
              <a:rPr lang="hu-HU" sz="1200" kern="1200" dirty="0" smtClean="0">
                <a:solidFill>
                  <a:schemeClr val="tx1"/>
                </a:solidFill>
                <a:effectLst/>
                <a:latin typeface="+mn-lt"/>
                <a:ea typeface="+mn-ea"/>
                <a:cs typeface="+mn-cs"/>
              </a:rPr>
              <a:t>Az </a:t>
            </a:r>
            <a:r>
              <a:rPr lang="hu-HU" sz="1200" kern="1200" dirty="0" smtClean="0">
                <a:solidFill>
                  <a:schemeClr val="tx1"/>
                </a:solidFill>
                <a:effectLst/>
                <a:latin typeface="+mn-lt"/>
                <a:ea typeface="+mn-ea"/>
                <a:cs typeface="+mn-cs"/>
              </a:rPr>
              <a:t>elmúlt két évtizedben a munka minőségének témája egyre jobban előtérbe került. </a:t>
            </a:r>
            <a:r>
              <a:rPr lang="hu-HU" sz="1200" kern="1200" dirty="0" smtClean="0">
                <a:solidFill>
                  <a:schemeClr val="tx1"/>
                </a:solidFill>
                <a:effectLst/>
                <a:latin typeface="+mn-lt"/>
                <a:ea typeface="+mn-ea"/>
                <a:cs typeface="+mn-cs"/>
              </a:rPr>
              <a:t>A jóléti </a:t>
            </a:r>
            <a:r>
              <a:rPr lang="hu-HU" sz="1200" kern="1200" dirty="0" smtClean="0">
                <a:solidFill>
                  <a:schemeClr val="tx1"/>
                </a:solidFill>
                <a:effectLst/>
                <a:latin typeface="+mn-lt"/>
                <a:ea typeface="+mn-ea"/>
                <a:cs typeface="+mn-cs"/>
              </a:rPr>
              <a:t>társadalmakban egyre fontosabbá vált a társadalom és az azt alkotó egyének jólléte és annak vizsgálata. Viszont az egyéni és társadalmi jóllétet nem lehet önmagában olyan, korábban érvényesnek tartott „száraz” mutatókkal mérni, mint a GDP vagy hogy valakinek van-e munkahelye. Ezzel párhuzamosan az is világossá vált, hogy egy ország munkaerőpiaci helyzete sem fedhető le csupán a munkahelyek számára vagy a foglalkoztatási rátára vonatkozó statisztikákkal. Így egyre szélesebb körben terjedt el a meggyőződés, hogy a munkahelyek minősége legalább ugyanolyan fontos mutatója egy munkaerőpiac működésének, mint azok mennyisége. </a:t>
            </a:r>
            <a:endParaRPr lang="en-US" sz="1200" kern="1200" dirty="0">
              <a:solidFill>
                <a:schemeClr val="tx1"/>
              </a:solidFill>
              <a:effectLst/>
              <a:latin typeface="+mn-lt"/>
              <a:ea typeface="+mn-ea"/>
              <a:cs typeface="+mn-cs"/>
            </a:endParaRPr>
          </a:p>
        </p:txBody>
      </p:sp>
      <p:sp>
        <p:nvSpPr>
          <p:cNvPr id="4" name="Dia számának helye 3"/>
          <p:cNvSpPr>
            <a:spLocks noGrp="1"/>
          </p:cNvSpPr>
          <p:nvPr>
            <p:ph type="sldNum" sz="quarter" idx="10"/>
          </p:nvPr>
        </p:nvSpPr>
        <p:spPr/>
        <p:txBody>
          <a:bodyPr/>
          <a:lstStyle/>
          <a:p>
            <a:fld id="{CDA5C11E-540C-488B-B718-84796C0B45F1}" type="slidenum">
              <a:rPr lang="hu-HU" smtClean="0"/>
              <a:t>3</a:t>
            </a:fld>
            <a:endParaRPr lang="hu-HU"/>
          </a:p>
        </p:txBody>
      </p:sp>
    </p:spTree>
    <p:extLst>
      <p:ext uri="{BB962C8B-B14F-4D97-AF65-F5344CB8AC3E}">
        <p14:creationId xmlns:p14="http://schemas.microsoft.com/office/powerpoint/2010/main" val="15189029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Dia számának helye 3"/>
          <p:cNvSpPr>
            <a:spLocks noGrp="1"/>
          </p:cNvSpPr>
          <p:nvPr>
            <p:ph type="sldNum" sz="quarter" idx="10"/>
          </p:nvPr>
        </p:nvSpPr>
        <p:spPr/>
        <p:txBody>
          <a:bodyPr/>
          <a:lstStyle/>
          <a:p>
            <a:fld id="{CDA5C11E-540C-488B-B718-84796C0B45F1}" type="slidenum">
              <a:rPr lang="hu-HU" smtClean="0"/>
              <a:t>4</a:t>
            </a:fld>
            <a:endParaRPr lang="hu-HU"/>
          </a:p>
        </p:txBody>
      </p:sp>
    </p:spTree>
    <p:extLst>
      <p:ext uri="{BB962C8B-B14F-4D97-AF65-F5344CB8AC3E}">
        <p14:creationId xmlns:p14="http://schemas.microsoft.com/office/powerpoint/2010/main" val="13670351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Dia számának helye 3"/>
          <p:cNvSpPr>
            <a:spLocks noGrp="1"/>
          </p:cNvSpPr>
          <p:nvPr>
            <p:ph type="sldNum" sz="quarter" idx="10"/>
          </p:nvPr>
        </p:nvSpPr>
        <p:spPr/>
        <p:txBody>
          <a:bodyPr/>
          <a:lstStyle/>
          <a:p>
            <a:fld id="{CDA5C11E-540C-488B-B718-84796C0B45F1}" type="slidenum">
              <a:rPr lang="hu-HU" smtClean="0"/>
              <a:t>5</a:t>
            </a:fld>
            <a:endParaRPr lang="hu-HU"/>
          </a:p>
        </p:txBody>
      </p:sp>
    </p:spTree>
    <p:extLst>
      <p:ext uri="{BB962C8B-B14F-4D97-AF65-F5344CB8AC3E}">
        <p14:creationId xmlns:p14="http://schemas.microsoft.com/office/powerpoint/2010/main" val="11222626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Dia számának helye 3"/>
          <p:cNvSpPr>
            <a:spLocks noGrp="1"/>
          </p:cNvSpPr>
          <p:nvPr>
            <p:ph type="sldNum" sz="quarter" idx="10"/>
          </p:nvPr>
        </p:nvSpPr>
        <p:spPr/>
        <p:txBody>
          <a:bodyPr/>
          <a:lstStyle/>
          <a:p>
            <a:fld id="{CDA5C11E-540C-488B-B718-84796C0B45F1}" type="slidenum">
              <a:rPr lang="hu-HU" smtClean="0"/>
              <a:t>6</a:t>
            </a:fld>
            <a:endParaRPr lang="hu-HU"/>
          </a:p>
        </p:txBody>
      </p:sp>
    </p:spTree>
    <p:extLst>
      <p:ext uri="{BB962C8B-B14F-4D97-AF65-F5344CB8AC3E}">
        <p14:creationId xmlns:p14="http://schemas.microsoft.com/office/powerpoint/2010/main" val="17819608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u-HU" sz="1200" kern="1200" dirty="0" smtClean="0">
                <a:solidFill>
                  <a:schemeClr val="tx1"/>
                </a:solidFill>
                <a:effectLst/>
                <a:latin typeface="+mn-lt"/>
                <a:ea typeface="+mn-ea"/>
                <a:cs typeface="+mn-cs"/>
              </a:rPr>
              <a:t>A Lisszaboni (és azt azt követő Nizzai)</a:t>
            </a:r>
            <a:r>
              <a:rPr lang="hu-HU" sz="1200" kern="1200" baseline="0" dirty="0" smtClean="0">
                <a:solidFill>
                  <a:schemeClr val="tx1"/>
                </a:solidFill>
                <a:effectLst/>
                <a:latin typeface="+mn-lt"/>
                <a:ea typeface="+mn-ea"/>
                <a:cs typeface="+mn-cs"/>
              </a:rPr>
              <a:t> tanácsülésen a </a:t>
            </a:r>
            <a:r>
              <a:rPr lang="hu-HU" sz="1200" kern="1200" dirty="0" smtClean="0">
                <a:solidFill>
                  <a:schemeClr val="tx1"/>
                </a:solidFill>
                <a:effectLst/>
                <a:latin typeface="+mn-lt"/>
                <a:ea typeface="+mn-ea"/>
                <a:cs typeface="+mn-cs"/>
              </a:rPr>
              <a:t>Szociálpolitikai Menetrend keretében döntés született arról, hogy nagyobb hangsúlyt kell helyezni a szociálpolitika minőségének minden területére, köztük a munka minőségének területére is. A</a:t>
            </a:r>
            <a:r>
              <a:rPr lang="en-US" dirty="0" smtClean="0">
                <a:effectLst/>
              </a:rPr>
              <a:t> </a:t>
            </a:r>
            <a:r>
              <a:rPr lang="hu-HU" sz="1200" kern="1200" dirty="0" smtClean="0">
                <a:solidFill>
                  <a:schemeClr val="tx1"/>
                </a:solidFill>
                <a:effectLst/>
                <a:latin typeface="+mn-lt"/>
                <a:ea typeface="+mn-ea"/>
                <a:cs typeface="+mn-cs"/>
              </a:rPr>
              <a:t>munka minőségét, mint multidimenzionális jelenséget határozták meg, „amelybe a foglalkoztatáshoz kapcsolódó objektív jellemzők tartoznak, mind a szélesebb értelemben vett munkavégzési környezet és a munka speciális jellemzői, a munkavállaló jellemzői és azok a jellemzők, amik a munkáltatótól függenek, a munkakövetelmények és a munkavállaló jellemzői közötti megfelelések és a munkavállaló szubjektív értékelése munkájáról, azaz a munkával való elégedettsége”. Egy 2003-as Bizottsági közlemény felhívta a tagállamokat arra, hogy tegyenek több erőfeszítést a munka minőségének javítására, elsősorban az oktatásban és képzésben való részvétel, valamint a munkahelyi balesetek és foglalkoztatási megbetegedések számának csökkentésére.</a:t>
            </a:r>
            <a:endParaRPr lang="en-US" sz="1200" kern="1200" dirty="0">
              <a:solidFill>
                <a:schemeClr val="tx1"/>
              </a:solidFill>
              <a:effectLst/>
              <a:latin typeface="+mn-lt"/>
              <a:ea typeface="+mn-ea"/>
              <a:cs typeface="+mn-cs"/>
            </a:endParaRPr>
          </a:p>
        </p:txBody>
      </p:sp>
      <p:sp>
        <p:nvSpPr>
          <p:cNvPr id="4" name="Dia számának helye 3"/>
          <p:cNvSpPr>
            <a:spLocks noGrp="1"/>
          </p:cNvSpPr>
          <p:nvPr>
            <p:ph type="sldNum" sz="quarter" idx="10"/>
          </p:nvPr>
        </p:nvSpPr>
        <p:spPr/>
        <p:txBody>
          <a:bodyPr/>
          <a:lstStyle/>
          <a:p>
            <a:fld id="{CDA5C11E-540C-488B-B718-84796C0B45F1}" type="slidenum">
              <a:rPr lang="hu-HU" smtClean="0"/>
              <a:t>7</a:t>
            </a:fld>
            <a:endParaRPr lang="hu-HU"/>
          </a:p>
        </p:txBody>
      </p:sp>
    </p:spTree>
    <p:extLst>
      <p:ext uri="{BB962C8B-B14F-4D97-AF65-F5344CB8AC3E}">
        <p14:creationId xmlns:p14="http://schemas.microsoft.com/office/powerpoint/2010/main" val="21023271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u-HU" sz="1200" kern="1200" dirty="0" smtClean="0">
                <a:solidFill>
                  <a:schemeClr val="tx1"/>
                </a:solidFill>
                <a:effectLst/>
                <a:latin typeface="+mn-lt"/>
                <a:ea typeface="+mn-ea"/>
                <a:cs typeface="+mn-cs"/>
              </a:rPr>
              <a:t>A Foglalkoztatási Bizottság (Employment Committee, a továbbiakban EMCO) 2000 óta az Foglalkoztatási és Szociális Miniszterek Tanácsának (EPSCO) legfőbb tanácsadó bizottsága a foglalkoztatáspolitika területén.</a:t>
            </a:r>
            <a:r>
              <a:rPr lang="en-US" dirty="0" smtClean="0">
                <a:effectLst/>
              </a:rPr>
              <a:t> </a:t>
            </a:r>
            <a:r>
              <a:rPr lang="hu-HU" sz="1200" kern="1200" dirty="0" smtClean="0">
                <a:solidFill>
                  <a:schemeClr val="tx1"/>
                </a:solidFill>
                <a:effectLst/>
                <a:latin typeface="+mn-lt"/>
                <a:ea typeface="+mn-ea"/>
                <a:cs typeface="+mn-cs"/>
              </a:rPr>
              <a:t>2010 júniusában az EMCO a munka minőségének témájával</a:t>
            </a:r>
            <a:r>
              <a:rPr lang="hu-HU" sz="1200" kern="1200" baseline="0" dirty="0" smtClean="0">
                <a:solidFill>
                  <a:schemeClr val="tx1"/>
                </a:solidFill>
                <a:effectLst/>
                <a:latin typeface="+mn-lt"/>
                <a:ea typeface="+mn-ea"/>
                <a:cs typeface="+mn-cs"/>
              </a:rPr>
              <a:t> kapcsolatos</a:t>
            </a:r>
            <a:r>
              <a:rPr lang="hu-HU" sz="1200" kern="1200" dirty="0" smtClean="0">
                <a:solidFill>
                  <a:schemeClr val="tx1"/>
                </a:solidFill>
                <a:effectLst/>
                <a:latin typeface="+mn-lt"/>
                <a:ea typeface="+mn-ea"/>
                <a:cs typeface="+mn-cs"/>
              </a:rPr>
              <a:t> vizsgálatot</a:t>
            </a:r>
            <a:r>
              <a:rPr lang="hu-HU" sz="1200" kern="1200" baseline="0" dirty="0" smtClean="0">
                <a:solidFill>
                  <a:schemeClr val="tx1"/>
                </a:solidFill>
                <a:effectLst/>
                <a:latin typeface="+mn-lt"/>
                <a:ea typeface="+mn-ea"/>
                <a:cs typeface="+mn-cs"/>
              </a:rPr>
              <a:t> folytattak le</a:t>
            </a:r>
            <a:r>
              <a:rPr lang="hu-HU" sz="1200" kern="1200" dirty="0" smtClean="0">
                <a:solidFill>
                  <a:schemeClr val="tx1"/>
                </a:solidFill>
                <a:effectLst/>
                <a:latin typeface="+mn-lt"/>
                <a:ea typeface="+mn-ea"/>
                <a:cs typeface="+mn-cs"/>
              </a:rPr>
              <a:t> 21 tagállam részvételével. (Magyarország nem volt a résztvevő országok között.) Az eredményekről jelentés készült. E szerint a munka minőségét az adott álláshely és a munkavállaló jellemzői együttesen határozzák meg.</a:t>
            </a:r>
            <a:r>
              <a:rPr lang="hu-HU" sz="1200" kern="1200" baseline="0" dirty="0" smtClean="0">
                <a:solidFill>
                  <a:schemeClr val="tx1"/>
                </a:solidFill>
                <a:effectLst/>
                <a:latin typeface="+mn-lt"/>
                <a:ea typeface="+mn-ea"/>
                <a:cs typeface="+mn-cs"/>
              </a:rPr>
              <a:t> </a:t>
            </a:r>
            <a:r>
              <a:rPr lang="hu-HU" sz="1200" kern="1200" dirty="0" smtClean="0">
                <a:solidFill>
                  <a:schemeClr val="tx1"/>
                </a:solidFill>
                <a:effectLst/>
                <a:latin typeface="+mn-lt"/>
                <a:ea typeface="+mn-ea"/>
                <a:cs typeface="+mn-cs"/>
              </a:rPr>
              <a:t>Kiemelték, hogy a munka minőségének fejlesztése nem csak a munkavállalók jólléte szempontjából fontos, hanem azért is, mert növeli a termelékenységet, a foglalkoztatási szintet és elősegíti a társadalmi befogást. </a:t>
            </a:r>
            <a:endParaRPr lang="en-US" sz="1200" kern="1200" dirty="0">
              <a:solidFill>
                <a:schemeClr val="tx1"/>
              </a:solidFill>
              <a:effectLst/>
              <a:latin typeface="+mn-lt"/>
              <a:ea typeface="+mn-ea"/>
              <a:cs typeface="+mn-cs"/>
            </a:endParaRPr>
          </a:p>
        </p:txBody>
      </p:sp>
      <p:sp>
        <p:nvSpPr>
          <p:cNvPr id="4" name="Dia számának helye 3"/>
          <p:cNvSpPr>
            <a:spLocks noGrp="1"/>
          </p:cNvSpPr>
          <p:nvPr>
            <p:ph type="sldNum" sz="quarter" idx="10"/>
          </p:nvPr>
        </p:nvSpPr>
        <p:spPr/>
        <p:txBody>
          <a:bodyPr/>
          <a:lstStyle/>
          <a:p>
            <a:fld id="{CDA5C11E-540C-488B-B718-84796C0B45F1}" type="slidenum">
              <a:rPr lang="hu-HU" smtClean="0"/>
              <a:t>8</a:t>
            </a:fld>
            <a:endParaRPr lang="hu-HU"/>
          </a:p>
        </p:txBody>
      </p:sp>
    </p:spTree>
    <p:extLst>
      <p:ext uri="{BB962C8B-B14F-4D97-AF65-F5344CB8AC3E}">
        <p14:creationId xmlns:p14="http://schemas.microsoft.com/office/powerpoint/2010/main" val="2093231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u-HU" sz="1200" kern="1200" dirty="0" smtClean="0">
                <a:solidFill>
                  <a:schemeClr val="tx1"/>
                </a:solidFill>
                <a:effectLst/>
                <a:latin typeface="+mn-lt"/>
                <a:ea typeface="+mn-ea"/>
                <a:cs typeface="+mn-cs"/>
              </a:rPr>
              <a:t>Az Európai Parlament, a Tanács és a Bizottság a 2017 novemberében, Göteborgban a tisztességes munkafeltételek és a növekedés témájában tartott szociális csúcstalálkozón kihirdette a szociális jogok európai pillérét ,</a:t>
            </a:r>
            <a:r>
              <a:rPr lang="hu-HU" sz="1200" kern="1200" baseline="0" dirty="0" smtClean="0">
                <a:solidFill>
                  <a:schemeClr val="tx1"/>
                </a:solidFill>
                <a:effectLst/>
                <a:latin typeface="+mn-lt"/>
                <a:ea typeface="+mn-ea"/>
                <a:cs typeface="+mn-cs"/>
              </a:rPr>
              <a:t> aminek a célja</a:t>
            </a:r>
            <a:r>
              <a:rPr lang="hu-HU" sz="1200" kern="1200" dirty="0" smtClean="0">
                <a:solidFill>
                  <a:schemeClr val="tx1"/>
                </a:solidFill>
                <a:effectLst/>
                <a:latin typeface="+mn-lt"/>
                <a:ea typeface="+mn-ea"/>
                <a:cs typeface="+mn-cs"/>
              </a:rPr>
              <a:t> az unió szociális dimenziójának elmélyítése, amely </a:t>
            </a:r>
            <a:r>
              <a:rPr lang="hu-HU" sz="1200" b="0" kern="1200" dirty="0" smtClean="0">
                <a:solidFill>
                  <a:schemeClr val="tx1"/>
                </a:solidFill>
                <a:effectLst/>
                <a:latin typeface="+mn-lt"/>
                <a:ea typeface="+mn-ea"/>
                <a:cs typeface="+mn-cs"/>
              </a:rPr>
              <a:t>további jogokat és hatékonyabb jogérvényesítést biztosít az EU polgárainak</a:t>
            </a:r>
            <a:r>
              <a:rPr lang="hu-HU" sz="1200" b="1" kern="1200" dirty="0" smtClean="0">
                <a:solidFill>
                  <a:schemeClr val="tx1"/>
                </a:solidFill>
                <a:effectLst/>
                <a:latin typeface="+mn-lt"/>
                <a:ea typeface="+mn-ea"/>
                <a:cs typeface="+mn-cs"/>
              </a:rPr>
              <a:t>. </a:t>
            </a:r>
            <a:r>
              <a:rPr lang="hu-HU" sz="1200" b="0" kern="1200" dirty="0" smtClean="0">
                <a:solidFill>
                  <a:schemeClr val="tx1"/>
                </a:solidFill>
                <a:effectLst/>
                <a:latin typeface="+mn-lt"/>
                <a:ea typeface="+mn-ea"/>
                <a:cs typeface="+mn-cs"/>
              </a:rPr>
              <a:t>A pillér három átfogó területet fed le, melyek az esélyegyenlőség és munkavállalási jog, tisztességes munkafeltételek, valamint a szociális védelem és társadalmi befogadás. A pillér e három átfogó területen összesen 20 alapelvre épül</a:t>
            </a:r>
            <a:r>
              <a:rPr lang="en-US" dirty="0" smtClean="0">
                <a:effectLst/>
              </a:rPr>
              <a:t> </a:t>
            </a:r>
            <a:r>
              <a:rPr lang="hu-HU" sz="1200" b="0" kern="1200" dirty="0" smtClean="0">
                <a:solidFill>
                  <a:schemeClr val="tx1"/>
                </a:solidFill>
                <a:effectLst/>
                <a:latin typeface="+mn-lt"/>
                <a:ea typeface="+mn-ea"/>
                <a:cs typeface="+mn-cs"/>
              </a:rPr>
              <a:t>A pillér második fejezete a </a:t>
            </a:r>
            <a:r>
              <a:rPr lang="hu-HU" sz="1200" b="1" kern="1200" dirty="0" smtClean="0">
                <a:solidFill>
                  <a:schemeClr val="tx1"/>
                </a:solidFill>
                <a:effectLst/>
                <a:latin typeface="+mn-lt"/>
                <a:ea typeface="+mn-ea"/>
                <a:cs typeface="+mn-cs"/>
              </a:rPr>
              <a:t>méltányos munkafeltételek</a:t>
            </a:r>
            <a:r>
              <a:rPr lang="hu-HU" sz="1200" b="0" kern="1200" dirty="0" smtClean="0">
                <a:solidFill>
                  <a:schemeClr val="tx1"/>
                </a:solidFill>
                <a:effectLst/>
                <a:latin typeface="+mn-lt"/>
                <a:ea typeface="+mn-ea"/>
                <a:cs typeface="+mn-cs"/>
              </a:rPr>
              <a:t>et tartalmazza, amelyek egyúttal a munkahelyek minőségének uniós szintű minimum sztenderdjeinek is tekinthetők, hiszen a méltányos bérezéshez, a méltányos munkakörülményekhez, az esélyegyenlőséghez, a foglalkoztatás és a munkavállalók biztonságához kapcsolódnak. A lentiekben a pillér munkavállalók jogaihoz kapcsolódó részei kerülnek bemutatásra.</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Dia számának helye 3"/>
          <p:cNvSpPr>
            <a:spLocks noGrp="1"/>
          </p:cNvSpPr>
          <p:nvPr>
            <p:ph type="sldNum" sz="quarter" idx="10"/>
          </p:nvPr>
        </p:nvSpPr>
        <p:spPr/>
        <p:txBody>
          <a:bodyPr/>
          <a:lstStyle/>
          <a:p>
            <a:fld id="{CDA5C11E-540C-488B-B718-84796C0B45F1}" type="slidenum">
              <a:rPr lang="hu-HU" smtClean="0"/>
              <a:t>9</a:t>
            </a:fld>
            <a:endParaRPr lang="hu-HU"/>
          </a:p>
        </p:txBody>
      </p:sp>
    </p:spTree>
    <p:extLst>
      <p:ext uri="{BB962C8B-B14F-4D97-AF65-F5344CB8AC3E}">
        <p14:creationId xmlns:p14="http://schemas.microsoft.com/office/powerpoint/2010/main" val="10476853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txBody>
          <a:bodyPr/>
          <a:lstStyle/>
          <a:p>
            <a:r>
              <a:rPr lang="hu-HU" smtClean="0"/>
              <a:t>Mintacím szerkesztése</a:t>
            </a:r>
            <a:endParaRPr lang="hu-HU"/>
          </a:p>
        </p:txBody>
      </p:sp>
      <p:sp>
        <p:nvSpPr>
          <p:cNvPr id="3" name="Alcím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smtClean="0"/>
              <a:t>Alcím mintájának szerkesztése</a:t>
            </a:r>
            <a:endParaRPr lang="hu-HU"/>
          </a:p>
        </p:txBody>
      </p:sp>
      <p:sp>
        <p:nvSpPr>
          <p:cNvPr id="4" name="Dátum helye 3"/>
          <p:cNvSpPr>
            <a:spLocks noGrp="1"/>
          </p:cNvSpPr>
          <p:nvPr>
            <p:ph type="dt" sz="half" idx="10"/>
          </p:nvPr>
        </p:nvSpPr>
        <p:spPr/>
        <p:txBody>
          <a:bodyPr/>
          <a:lstStyle/>
          <a:p>
            <a:fld id="{0DD05FFA-4383-4574-9830-A5FF25BE8406}" type="datetimeFigureOut">
              <a:rPr lang="hu-HU" smtClean="0"/>
              <a:t>2021. 02. 25.</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774ECFDF-B4B8-4D79-9C23-DD008FAF0A0B}" type="slidenum">
              <a:rPr lang="hu-HU" smtClean="0"/>
              <a:t>‹#›</a:t>
            </a:fld>
            <a:endParaRPr lang="hu-HU"/>
          </a:p>
        </p:txBody>
      </p:sp>
      <p:sp>
        <p:nvSpPr>
          <p:cNvPr id="7" name="Cím 1"/>
          <p:cNvSpPr txBox="1">
            <a:spLocks/>
          </p:cNvSpPr>
          <p:nvPr userDrawn="1"/>
        </p:nvSpPr>
        <p:spPr>
          <a:xfrm>
            <a:off x="447989" y="44624"/>
            <a:ext cx="4412043" cy="864096"/>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400" b="1" kern="1200" cap="all" baseline="0">
                <a:solidFill>
                  <a:schemeClr val="bg1"/>
                </a:solidFill>
                <a:latin typeface="Arial" panose="020B0604020202020204" pitchFamily="34" charset="0"/>
                <a:ea typeface="+mj-ea"/>
                <a:cs typeface="Arial" panose="020B0604020202020204" pitchFamily="34" charset="0"/>
              </a:defRPr>
            </a:lvl1pPr>
          </a:lstStyle>
          <a:p>
            <a:r>
              <a:rPr lang="hu-HU" smtClean="0"/>
              <a:t>Mintacím szerkesztése</a:t>
            </a:r>
            <a:endParaRPr lang="hu-HU"/>
          </a:p>
        </p:txBody>
      </p:sp>
    </p:spTree>
    <p:extLst>
      <p:ext uri="{BB962C8B-B14F-4D97-AF65-F5344CB8AC3E}">
        <p14:creationId xmlns:p14="http://schemas.microsoft.com/office/powerpoint/2010/main" val="3805236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a:xfrm>
            <a:off x="447989" y="44624"/>
            <a:ext cx="4700075" cy="936104"/>
          </a:xfrm>
        </p:spPr>
        <p:txBody>
          <a:bodyPr>
            <a:normAutofit/>
          </a:bodyPr>
          <a:lstStyle>
            <a:lvl1pPr algn="l">
              <a:defRPr sz="2400"/>
            </a:lvl1pPr>
          </a:lstStyle>
          <a:p>
            <a:r>
              <a:rPr lang="hu-HU" dirty="0" smtClean="0"/>
              <a:t>Mintacím szerkesztése</a:t>
            </a:r>
            <a:endParaRPr lang="hu-HU" dirty="0"/>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0DD05FFA-4383-4574-9830-A5FF25BE8406}" type="datetimeFigureOut">
              <a:rPr lang="hu-HU" smtClean="0"/>
              <a:t>2021. 02. 25.</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774ECFDF-B4B8-4D79-9C23-DD008FAF0A0B}" type="slidenum">
              <a:rPr lang="hu-HU" smtClean="0"/>
              <a:t>‹#›</a:t>
            </a:fld>
            <a:endParaRPr lang="hu-HU"/>
          </a:p>
        </p:txBody>
      </p:sp>
    </p:spTree>
    <p:extLst>
      <p:ext uri="{BB962C8B-B14F-4D97-AF65-F5344CB8AC3E}">
        <p14:creationId xmlns:p14="http://schemas.microsoft.com/office/powerpoint/2010/main" val="13296148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smtClean="0"/>
              <a:t>Mintacím szerkesztése</a:t>
            </a:r>
            <a:endParaRPr lang="hu-HU"/>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4" name="Dátum helye 3"/>
          <p:cNvSpPr>
            <a:spLocks noGrp="1"/>
          </p:cNvSpPr>
          <p:nvPr>
            <p:ph type="dt" sz="half" idx="10"/>
          </p:nvPr>
        </p:nvSpPr>
        <p:spPr/>
        <p:txBody>
          <a:bodyPr/>
          <a:lstStyle/>
          <a:p>
            <a:fld id="{0DD05FFA-4383-4574-9830-A5FF25BE8406}" type="datetimeFigureOut">
              <a:rPr lang="hu-HU" smtClean="0"/>
              <a:t>2021. 02. 25.</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774ECFDF-B4B8-4D79-9C23-DD008FAF0A0B}" type="slidenum">
              <a:rPr lang="hu-HU" smtClean="0"/>
              <a:t>‹#›</a:t>
            </a:fld>
            <a:endParaRPr lang="hu-HU"/>
          </a:p>
        </p:txBody>
      </p:sp>
      <p:sp>
        <p:nvSpPr>
          <p:cNvPr id="7" name="Cím 1"/>
          <p:cNvSpPr txBox="1">
            <a:spLocks/>
          </p:cNvSpPr>
          <p:nvPr userDrawn="1"/>
        </p:nvSpPr>
        <p:spPr>
          <a:xfrm>
            <a:off x="447989" y="44624"/>
            <a:ext cx="4412043" cy="864096"/>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400" b="1" kern="1200" cap="all" baseline="0">
                <a:solidFill>
                  <a:schemeClr val="bg1"/>
                </a:solidFill>
                <a:latin typeface="Arial" panose="020B0604020202020204" pitchFamily="34" charset="0"/>
                <a:ea typeface="+mj-ea"/>
                <a:cs typeface="Arial" panose="020B0604020202020204" pitchFamily="34" charset="0"/>
              </a:defRPr>
            </a:lvl1pPr>
          </a:lstStyle>
          <a:p>
            <a:r>
              <a:rPr lang="hu-HU" smtClean="0"/>
              <a:t>Mintacím szerkesztése</a:t>
            </a:r>
            <a:endParaRPr lang="hu-HU"/>
          </a:p>
        </p:txBody>
      </p:sp>
    </p:spTree>
    <p:extLst>
      <p:ext uri="{BB962C8B-B14F-4D97-AF65-F5344CB8AC3E}">
        <p14:creationId xmlns:p14="http://schemas.microsoft.com/office/powerpoint/2010/main" val="34690271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dirty="0" smtClean="0"/>
              <a:t>Mintaszöveg szerkesztése</a:t>
            </a:r>
          </a:p>
          <a:p>
            <a:pPr lvl="1"/>
            <a:r>
              <a:rPr lang="hu-HU" dirty="0" smtClean="0"/>
              <a:t>Második szint</a:t>
            </a:r>
          </a:p>
          <a:p>
            <a:pPr lvl="2"/>
            <a:r>
              <a:rPr lang="hu-HU" dirty="0" smtClean="0"/>
              <a:t>Harmadik szint</a:t>
            </a:r>
          </a:p>
          <a:p>
            <a:pPr lvl="3"/>
            <a:r>
              <a:rPr lang="hu-HU" dirty="0" smtClean="0"/>
              <a:t>Negyedik szint</a:t>
            </a:r>
          </a:p>
          <a:p>
            <a:pPr lvl="4"/>
            <a:r>
              <a:rPr lang="hu-HU" dirty="0" smtClean="0"/>
              <a:t>Ötödik szint</a:t>
            </a:r>
            <a:endParaRPr lang="hu-HU" dirty="0"/>
          </a:p>
        </p:txBody>
      </p:sp>
      <p:sp>
        <p:nvSpPr>
          <p:cNvPr id="4" name="Tartalom hely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4"/>
          <p:cNvSpPr>
            <a:spLocks noGrp="1"/>
          </p:cNvSpPr>
          <p:nvPr>
            <p:ph type="dt" sz="half" idx="10"/>
          </p:nvPr>
        </p:nvSpPr>
        <p:spPr/>
        <p:txBody>
          <a:bodyPr/>
          <a:lstStyle/>
          <a:p>
            <a:fld id="{0DD05FFA-4383-4574-9830-A5FF25BE8406}" type="datetimeFigureOut">
              <a:rPr lang="hu-HU" smtClean="0"/>
              <a:t>2021. 02. 25.</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774ECFDF-B4B8-4D79-9C23-DD008FAF0A0B}" type="slidenum">
              <a:rPr lang="hu-HU" smtClean="0"/>
              <a:t>‹#›</a:t>
            </a:fld>
            <a:endParaRPr lang="hu-HU"/>
          </a:p>
        </p:txBody>
      </p:sp>
    </p:spTree>
    <p:extLst>
      <p:ext uri="{BB962C8B-B14F-4D97-AF65-F5344CB8AC3E}">
        <p14:creationId xmlns:p14="http://schemas.microsoft.com/office/powerpoint/2010/main" val="36345614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lstStyle>
          <a:p>
            <a:r>
              <a:rPr lang="hu-HU" smtClean="0"/>
              <a:t>Mintacím szerkesztése</a:t>
            </a:r>
            <a:endParaRPr lang="hu-HU"/>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6"/>
          <p:cNvSpPr>
            <a:spLocks noGrp="1"/>
          </p:cNvSpPr>
          <p:nvPr>
            <p:ph type="dt" sz="half" idx="10"/>
          </p:nvPr>
        </p:nvSpPr>
        <p:spPr/>
        <p:txBody>
          <a:bodyPr/>
          <a:lstStyle/>
          <a:p>
            <a:fld id="{0DD05FFA-4383-4574-9830-A5FF25BE8406}" type="datetimeFigureOut">
              <a:rPr lang="hu-HU" smtClean="0"/>
              <a:t>2021. 02. 25.</a:t>
            </a:fld>
            <a:endParaRPr lang="hu-HU"/>
          </a:p>
        </p:txBody>
      </p:sp>
      <p:sp>
        <p:nvSpPr>
          <p:cNvPr id="8" name="Élőláb helye 7"/>
          <p:cNvSpPr>
            <a:spLocks noGrp="1"/>
          </p:cNvSpPr>
          <p:nvPr>
            <p:ph type="ftr" sz="quarter" idx="11"/>
          </p:nvPr>
        </p:nvSpPr>
        <p:spPr/>
        <p:txBody>
          <a:bodyPr/>
          <a:lstStyle/>
          <a:p>
            <a:endParaRPr lang="hu-HU"/>
          </a:p>
        </p:txBody>
      </p:sp>
      <p:sp>
        <p:nvSpPr>
          <p:cNvPr id="9" name="Dia számának helye 8"/>
          <p:cNvSpPr>
            <a:spLocks noGrp="1"/>
          </p:cNvSpPr>
          <p:nvPr>
            <p:ph type="sldNum" sz="quarter" idx="12"/>
          </p:nvPr>
        </p:nvSpPr>
        <p:spPr/>
        <p:txBody>
          <a:bodyPr/>
          <a:lstStyle/>
          <a:p>
            <a:fld id="{774ECFDF-B4B8-4D79-9C23-DD008FAF0A0B}" type="slidenum">
              <a:rPr lang="hu-HU" smtClean="0"/>
              <a:t>‹#›</a:t>
            </a:fld>
            <a:endParaRPr lang="hu-HU"/>
          </a:p>
        </p:txBody>
      </p:sp>
    </p:spTree>
    <p:extLst>
      <p:ext uri="{BB962C8B-B14F-4D97-AF65-F5344CB8AC3E}">
        <p14:creationId xmlns:p14="http://schemas.microsoft.com/office/powerpoint/2010/main" val="244561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6" name="Tartalom helye 2"/>
          <p:cNvSpPr>
            <a:spLocks noGrp="1"/>
          </p:cNvSpPr>
          <p:nvPr>
            <p:ph idx="1"/>
          </p:nvPr>
        </p:nvSpPr>
        <p:spPr>
          <a:xfrm>
            <a:off x="447989" y="1628800"/>
            <a:ext cx="5111750" cy="4691063"/>
          </a:xfrm>
        </p:spPr>
        <p:txBody>
          <a:bodyPr/>
          <a:lstStyle>
            <a:lvl1pPr>
              <a:defRPr sz="24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hu-HU" dirty="0" smtClean="0"/>
              <a:t>Mintaszöveg szerkesztése</a:t>
            </a:r>
          </a:p>
          <a:p>
            <a:pPr lvl="1"/>
            <a:r>
              <a:rPr lang="hu-HU" dirty="0" smtClean="0"/>
              <a:t>Második szint</a:t>
            </a:r>
          </a:p>
          <a:p>
            <a:pPr lvl="2"/>
            <a:r>
              <a:rPr lang="hu-HU" dirty="0" smtClean="0"/>
              <a:t>Harmadik szint</a:t>
            </a:r>
          </a:p>
          <a:p>
            <a:pPr lvl="3"/>
            <a:r>
              <a:rPr lang="hu-HU" dirty="0" smtClean="0"/>
              <a:t>Negyedik szint</a:t>
            </a:r>
          </a:p>
          <a:p>
            <a:pPr lvl="4"/>
            <a:r>
              <a:rPr lang="hu-HU" dirty="0" smtClean="0"/>
              <a:t>Ötödik szint</a:t>
            </a:r>
            <a:endParaRPr lang="hu-HU" dirty="0"/>
          </a:p>
        </p:txBody>
      </p:sp>
      <p:sp>
        <p:nvSpPr>
          <p:cNvPr id="7" name="Kép helye 2"/>
          <p:cNvSpPr>
            <a:spLocks noGrp="1"/>
          </p:cNvSpPr>
          <p:nvPr>
            <p:ph type="pic" idx="13"/>
          </p:nvPr>
        </p:nvSpPr>
        <p:spPr>
          <a:xfrm>
            <a:off x="5724128" y="1633102"/>
            <a:ext cx="3240360" cy="469106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Tree>
    <p:extLst>
      <p:ext uri="{BB962C8B-B14F-4D97-AF65-F5344CB8AC3E}">
        <p14:creationId xmlns:p14="http://schemas.microsoft.com/office/powerpoint/2010/main" val="20861757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artalomrész képaláírással">
    <p:spTree>
      <p:nvGrpSpPr>
        <p:cNvPr id="1" name=""/>
        <p:cNvGrpSpPr/>
        <p:nvPr/>
      </p:nvGrpSpPr>
      <p:grpSpPr>
        <a:xfrm>
          <a:off x="0" y="0"/>
          <a:ext cx="0" cy="0"/>
          <a:chOff x="0" y="0"/>
          <a:chExt cx="0" cy="0"/>
        </a:xfrm>
      </p:grpSpPr>
      <p:sp>
        <p:nvSpPr>
          <p:cNvPr id="3" name="Tartalom helye 2"/>
          <p:cNvSpPr>
            <a:spLocks noGrp="1"/>
          </p:cNvSpPr>
          <p:nvPr>
            <p:ph idx="1"/>
          </p:nvPr>
        </p:nvSpPr>
        <p:spPr>
          <a:xfrm>
            <a:off x="3575050" y="1435100"/>
            <a:ext cx="5111750" cy="46910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dirty="0" smtClean="0"/>
              <a:t>Második szint</a:t>
            </a:r>
          </a:p>
          <a:p>
            <a:pPr lvl="2"/>
            <a:r>
              <a:rPr lang="hu-HU" dirty="0" smtClean="0"/>
              <a:t>Harmadik szint</a:t>
            </a:r>
          </a:p>
          <a:p>
            <a:pPr lvl="3"/>
            <a:r>
              <a:rPr lang="hu-HU" dirty="0" smtClean="0"/>
              <a:t>Negyedik szint</a:t>
            </a:r>
          </a:p>
          <a:p>
            <a:pPr lvl="4"/>
            <a:r>
              <a:rPr lang="hu-HU" dirty="0" smtClean="0"/>
              <a:t>Ötödik szint</a:t>
            </a:r>
            <a:endParaRPr lang="hu-HU" dirty="0"/>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0DD05FFA-4383-4574-9830-A5FF25BE8406}" type="datetimeFigureOut">
              <a:rPr lang="hu-HU" smtClean="0"/>
              <a:t>2021. 02. 25.</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774ECFDF-B4B8-4D79-9C23-DD008FAF0A0B}" type="slidenum">
              <a:rPr lang="hu-HU" smtClean="0"/>
              <a:t>‹#›</a:t>
            </a:fld>
            <a:endParaRPr lang="hu-HU"/>
          </a:p>
        </p:txBody>
      </p:sp>
      <p:sp>
        <p:nvSpPr>
          <p:cNvPr id="9" name="Cím 1"/>
          <p:cNvSpPr>
            <a:spLocks noGrp="1"/>
          </p:cNvSpPr>
          <p:nvPr>
            <p:ph type="title"/>
          </p:nvPr>
        </p:nvSpPr>
        <p:spPr>
          <a:xfrm>
            <a:off x="447989" y="44624"/>
            <a:ext cx="4412043" cy="864096"/>
          </a:xfrm>
        </p:spPr>
        <p:txBody>
          <a:bodyPr/>
          <a:lstStyle/>
          <a:p>
            <a:r>
              <a:rPr lang="hu-HU" smtClean="0"/>
              <a:t>Mintacím szerkesztése</a:t>
            </a:r>
            <a:endParaRPr lang="hu-HU"/>
          </a:p>
        </p:txBody>
      </p:sp>
    </p:spTree>
    <p:extLst>
      <p:ext uri="{BB962C8B-B14F-4D97-AF65-F5344CB8AC3E}">
        <p14:creationId xmlns:p14="http://schemas.microsoft.com/office/powerpoint/2010/main" val="14287766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smtClean="0"/>
              <a:t>Mintacím szerkesztése</a:t>
            </a:r>
            <a:endParaRPr lang="hu-HU"/>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0DD05FFA-4383-4574-9830-A5FF25BE8406}" type="datetimeFigureOut">
              <a:rPr lang="hu-HU" smtClean="0"/>
              <a:t>2021. 02. 25.</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774ECFDF-B4B8-4D79-9C23-DD008FAF0A0B}" type="slidenum">
              <a:rPr lang="hu-HU" smtClean="0"/>
              <a:t>‹#›</a:t>
            </a:fld>
            <a:endParaRPr lang="hu-HU"/>
          </a:p>
        </p:txBody>
      </p:sp>
    </p:spTree>
    <p:extLst>
      <p:ext uri="{BB962C8B-B14F-4D97-AF65-F5344CB8AC3E}">
        <p14:creationId xmlns:p14="http://schemas.microsoft.com/office/powerpoint/2010/main" val="90349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Custom Layout">
    <p:spTree>
      <p:nvGrpSpPr>
        <p:cNvPr id="1" name=""/>
        <p:cNvGrpSpPr/>
        <p:nvPr/>
      </p:nvGrpSpPr>
      <p:grpSpPr>
        <a:xfrm>
          <a:off x="0" y="0"/>
          <a:ext cx="0" cy="0"/>
          <a:chOff x="0" y="0"/>
          <a:chExt cx="0" cy="0"/>
        </a:xfrm>
      </p:grpSpPr>
      <p:sp>
        <p:nvSpPr>
          <p:cNvPr id="14" name="Title 8"/>
          <p:cNvSpPr>
            <a:spLocks noGrp="1"/>
          </p:cNvSpPr>
          <p:nvPr>
            <p:ph type="title" hasCustomPrompt="1"/>
          </p:nvPr>
        </p:nvSpPr>
        <p:spPr>
          <a:xfrm>
            <a:off x="4495800" y="2286000"/>
            <a:ext cx="4419600" cy="1143000"/>
          </a:xfrm>
        </p:spPr>
        <p:txBody>
          <a:bodyPr anchor="t">
            <a:noAutofit/>
          </a:bodyPr>
          <a:lstStyle>
            <a:lvl1pPr algn="l">
              <a:defRPr sz="4400" b="1" cap="all" baseline="0">
                <a:solidFill>
                  <a:schemeClr val="bg1"/>
                </a:solidFill>
                <a:latin typeface="Arial"/>
                <a:cs typeface="Arial"/>
              </a:defRPr>
            </a:lvl1pPr>
          </a:lstStyle>
          <a:p>
            <a:r>
              <a:rPr lang="hu-HU" dirty="0" smtClean="0"/>
              <a:t>Prezentáció Címe</a:t>
            </a:r>
            <a:endParaRPr lang="en-US" dirty="0"/>
          </a:p>
        </p:txBody>
      </p:sp>
      <p:sp>
        <p:nvSpPr>
          <p:cNvPr id="17" name="Text Placeholder 15"/>
          <p:cNvSpPr>
            <a:spLocks noGrp="1"/>
          </p:cNvSpPr>
          <p:nvPr>
            <p:ph type="body" sz="quarter" idx="10" hasCustomPrompt="1"/>
          </p:nvPr>
        </p:nvSpPr>
        <p:spPr>
          <a:xfrm>
            <a:off x="4495800" y="3886200"/>
            <a:ext cx="4343400" cy="914400"/>
          </a:xfrm>
        </p:spPr>
        <p:txBody>
          <a:bodyPr wrap="square" anchor="t"/>
          <a:lstStyle>
            <a:lvl1pPr marL="514350" indent="-514350" algn="l">
              <a:spcAft>
                <a:spcPts val="600"/>
              </a:spcAft>
              <a:buFontTx/>
              <a:buNone/>
              <a:defRPr cap="all" baseline="0">
                <a:solidFill>
                  <a:srgbClr val="FFFFFF"/>
                </a:solidFill>
                <a:latin typeface="Arial"/>
                <a:cs typeface="Arial"/>
              </a:defRPr>
            </a:lvl1pPr>
            <a:lvl2pPr>
              <a:buNone/>
              <a:defRPr/>
            </a:lvl2pPr>
          </a:lstStyle>
          <a:p>
            <a:pPr lvl="0"/>
            <a:r>
              <a:rPr lang="hu-HU" dirty="0" smtClean="0"/>
              <a:t>Click to edit Alcím</a:t>
            </a:r>
          </a:p>
          <a:p>
            <a:pPr lvl="0"/>
            <a:endParaRPr lang="hu-HU" dirty="0" smtClean="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theme" Target="../theme/theme1.xml"/><Relationship Id="rId11"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Cím helye 1"/>
          <p:cNvSpPr>
            <a:spLocks noGrp="1"/>
          </p:cNvSpPr>
          <p:nvPr>
            <p:ph type="title"/>
          </p:nvPr>
        </p:nvSpPr>
        <p:spPr>
          <a:xfrm>
            <a:off x="447989" y="44624"/>
            <a:ext cx="4412043" cy="864096"/>
          </a:xfrm>
          <a:prstGeom prst="rect">
            <a:avLst/>
          </a:prstGeom>
        </p:spPr>
        <p:txBody>
          <a:bodyPr vert="horz" lIns="91440" tIns="45720" rIns="91440" bIns="45720" rtlCol="0" anchor="ctr">
            <a:normAutofit/>
          </a:bodyPr>
          <a:lstStyle/>
          <a:p>
            <a:r>
              <a:rPr lang="hu-HU" dirty="0" smtClean="0"/>
              <a:t>Mintacím szerkesztése</a:t>
            </a:r>
            <a:endParaRPr lang="hu-HU" dirty="0"/>
          </a:p>
        </p:txBody>
      </p:sp>
      <p:sp>
        <p:nvSpPr>
          <p:cNvPr id="3" name="Szöveg hely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hu-HU" dirty="0" smtClean="0"/>
              <a:t>Mintaszöveg szerkesztése</a:t>
            </a:r>
          </a:p>
          <a:p>
            <a:pPr lvl="1"/>
            <a:r>
              <a:rPr lang="hu-HU" dirty="0" smtClean="0"/>
              <a:t>Második szint</a:t>
            </a:r>
          </a:p>
          <a:p>
            <a:pPr lvl="2"/>
            <a:r>
              <a:rPr lang="hu-HU" dirty="0" smtClean="0"/>
              <a:t>Harmadik szint</a:t>
            </a:r>
          </a:p>
          <a:p>
            <a:pPr lvl="3"/>
            <a:r>
              <a:rPr lang="hu-HU" dirty="0" smtClean="0"/>
              <a:t>Negyedik szint</a:t>
            </a:r>
          </a:p>
          <a:p>
            <a:pPr lvl="4"/>
            <a:r>
              <a:rPr lang="hu-HU" dirty="0" smtClean="0"/>
              <a:t>Ötödik szint</a:t>
            </a:r>
            <a:endParaRPr lang="hu-HU" dirty="0"/>
          </a:p>
        </p:txBody>
      </p:sp>
      <p:sp>
        <p:nvSpPr>
          <p:cNvPr id="4" name="Dátum hely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D05FFA-4383-4574-9830-A5FF25BE8406}" type="datetimeFigureOut">
              <a:rPr lang="hu-HU" smtClean="0"/>
              <a:t>2021. 02. 25.</a:t>
            </a:fld>
            <a:endParaRPr lang="hu-HU"/>
          </a:p>
        </p:txBody>
      </p:sp>
      <p:sp>
        <p:nvSpPr>
          <p:cNvPr id="5" name="Élőláb hely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Dia számának hely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4ECFDF-B4B8-4D79-9C23-DD008FAF0A0B}" type="slidenum">
              <a:rPr lang="hu-HU" smtClean="0"/>
              <a:t>‹#›</a:t>
            </a:fld>
            <a:endParaRPr lang="hu-HU"/>
          </a:p>
        </p:txBody>
      </p:sp>
    </p:spTree>
    <p:extLst>
      <p:ext uri="{BB962C8B-B14F-4D97-AF65-F5344CB8AC3E}">
        <p14:creationId xmlns:p14="http://schemas.microsoft.com/office/powerpoint/2010/main" val="1915082630"/>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6" r:id="rId7"/>
    <p:sldLayoutId id="2147483667" r:id="rId8"/>
    <p:sldLayoutId id="2147483670" r:id="rId9"/>
  </p:sldLayoutIdLst>
  <p:txStyles>
    <p:titleStyle>
      <a:lvl1pPr algn="l" defTabSz="914400" rtl="0" eaLnBrk="1" latinLnBrk="0" hangingPunct="1">
        <a:spcBef>
          <a:spcPct val="0"/>
        </a:spcBef>
        <a:buNone/>
        <a:defRPr sz="2400" b="1" kern="1200" cap="all" baseline="0">
          <a:solidFill>
            <a:schemeClr val="bg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xml"/><Relationship Id="rId3"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hyperlink" Target="https://www.youtube.com/watch?time_continue=7&amp;v=kRtBgGE5kQw&amp;feature=emb_logo" TargetMode="External"/><Relationship Id="rId5" Type="http://schemas.openxmlformats.org/officeDocument/2006/relationships/hyperlink" Target="https://www.youtube.com/watch?v=kRtBgGE5kQw" TargetMode="External"/><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time_continue=7&amp;v=kRtBgGE5kQw&amp;feature=emb_logo" TargetMode="External"/><Relationship Id="rId4" Type="http://schemas.openxmlformats.org/officeDocument/2006/relationships/image" Target="../media/image4.png"/><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watch?time_continue=7&amp;v=kRtBgGE5kQw&amp;feature=emb_logo" TargetMode="External"/><Relationship Id="rId4" Type="http://schemas.openxmlformats.org/officeDocument/2006/relationships/image" Target="../media/image7.png"/><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 Id="rId3" Type="http://schemas.openxmlformats.org/officeDocument/2006/relationships/image" Target="../media/image1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 Id="rId3" Type="http://schemas.openxmlformats.org/officeDocument/2006/relationships/image" Target="../media/image1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 Id="rId3" Type="http://schemas.openxmlformats.org/officeDocument/2006/relationships/image" Target="../media/image1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 Id="rId3" Type="http://schemas.openxmlformats.org/officeDocument/2006/relationships/image" Target="../media/image1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selbsttest.arbeitsklima.at/" TargetMode="External"/><Relationship Id="rId3" Type="http://schemas.openxmlformats.org/officeDocument/2006/relationships/image" Target="../media/image14.png"/></Relationships>
</file>

<file path=ppt/slides/_rels/slide29.xml.rels><?xml version="1.0" encoding="UTF-8" standalone="yes"?>
<Relationships xmlns="http://schemas.openxmlformats.org/package/2006/relationships"><Relationship Id="rId3" Type="http://schemas.openxmlformats.org/officeDocument/2006/relationships/hyperlink" Target="http://selbsttest.arbeitsklima.at/" TargetMode="External"/><Relationship Id="rId4" Type="http://schemas.openxmlformats.org/officeDocument/2006/relationships/image" Target="../media/image15.png"/><Relationship Id="rId1" Type="http://schemas.openxmlformats.org/officeDocument/2006/relationships/slideLayout" Target="../slideLayouts/slideLayout7.xml"/><Relationship Id="rId2" Type="http://schemas.openxmlformats.org/officeDocument/2006/relationships/hyperlink" Target="http://www.db.arbeitsklima.at/"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 Id="rId3" Type="http://schemas.openxmlformats.org/officeDocument/2006/relationships/image" Target="../media/image1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8.xml"/><Relationship Id="rId3" Type="http://schemas.openxmlformats.org/officeDocument/2006/relationships/image" Target="../media/image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hyperlink" Target="https://www.youtube.com/watch?time_continue=7&amp;v=kRtBgGE5kQw&amp;feature=emb_logo"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hyperlink" Target="https://www.youtube.com/watch?time_continue=7&amp;v=kRtBgGE5kQw&amp;feature=emb_logo"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hyperlink" Target="https://www.youtube.com/watch?time_continue=7&amp;v=kRtBgGE5kQw&amp;feature=emb_logo"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hyperlink" Target="https://www.youtube.com/watch?time_continue=7&amp;v=kRtBgGE5kQw&amp;feature=emb_logo"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hyperlink" Target="https://www.youtube.com/watch?time_continue=7&amp;v=kRtBgGE5kQw&amp;feature=emb_logo" TargetMode="Externa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Cím 1"/>
          <p:cNvSpPr>
            <a:spLocks noGrp="1"/>
          </p:cNvSpPr>
          <p:nvPr>
            <p:ph type="title"/>
          </p:nvPr>
        </p:nvSpPr>
        <p:spPr>
          <a:xfrm>
            <a:off x="827584" y="1412776"/>
            <a:ext cx="7056784" cy="1440160"/>
          </a:xfrm>
        </p:spPr>
        <p:txBody>
          <a:bodyPr/>
          <a:lstStyle/>
          <a:p>
            <a:r>
              <a:rPr lang="hu-HU" sz="3600" dirty="0" smtClean="0"/>
              <a:t>minőségi munkát</a:t>
            </a:r>
            <a:r>
              <a:rPr lang="hu-HU" sz="3600" smtClean="0"/>
              <a:t>, minőségi munkahelyeket</a:t>
            </a:r>
            <a:r>
              <a:rPr lang="hu-HU" sz="3600" dirty="0" smtClean="0"/>
              <a:t>!</a:t>
            </a:r>
            <a:endParaRPr lang="hu-HU" sz="3600" dirty="0"/>
          </a:p>
        </p:txBody>
      </p:sp>
    </p:spTree>
    <p:extLst>
      <p:ext uri="{BB962C8B-B14F-4D97-AF65-F5344CB8AC3E}">
        <p14:creationId xmlns:p14="http://schemas.microsoft.com/office/powerpoint/2010/main" val="11697705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rtalom helye 1"/>
          <p:cNvSpPr>
            <a:spLocks noGrp="1"/>
          </p:cNvSpPr>
          <p:nvPr>
            <p:ph idx="1"/>
          </p:nvPr>
        </p:nvSpPr>
        <p:spPr>
          <a:xfrm>
            <a:off x="611560" y="1435100"/>
            <a:ext cx="8075240" cy="5234260"/>
          </a:xfrm>
        </p:spPr>
        <p:txBody>
          <a:bodyPr>
            <a:normAutofit lnSpcReduction="10000"/>
          </a:bodyPr>
          <a:lstStyle/>
          <a:p>
            <a:pPr marL="0" indent="0">
              <a:spcBef>
                <a:spcPts val="0"/>
              </a:spcBef>
              <a:buNone/>
            </a:pPr>
            <a:r>
              <a:rPr lang="hu-HU" sz="2400" b="1" dirty="0" smtClean="0"/>
              <a:t>OECD Minőségi Munka Keretrendszer, 2016 </a:t>
            </a:r>
          </a:p>
          <a:p>
            <a:pPr marL="0" indent="0" algn="just">
              <a:spcBef>
                <a:spcPts val="0"/>
              </a:spcBef>
              <a:buNone/>
            </a:pPr>
            <a:r>
              <a:rPr lang="hu-HU" sz="2000" dirty="0" smtClean="0"/>
              <a:t>Célja az egységes megközelítés és a mérési módszertan megteremtése. </a:t>
            </a:r>
            <a:endParaRPr lang="hu-HU" sz="2000" dirty="0"/>
          </a:p>
          <a:p>
            <a:pPr marL="0" indent="0" algn="ctr">
              <a:spcBef>
                <a:spcPts val="0"/>
              </a:spcBef>
              <a:buNone/>
            </a:pPr>
            <a:r>
              <a:rPr lang="hu-HU" sz="2400" b="1" dirty="0" smtClean="0"/>
              <a:t>3 dimenzió + indikátorok (+ </a:t>
            </a:r>
            <a:r>
              <a:rPr lang="hu-HU" sz="2400" b="1" dirty="0" err="1" smtClean="0"/>
              <a:t>alindikátorok</a:t>
            </a:r>
            <a:r>
              <a:rPr lang="hu-HU" sz="2400" b="1" dirty="0" smtClean="0"/>
              <a:t>)</a:t>
            </a:r>
          </a:p>
          <a:p>
            <a:pPr marL="0" indent="0" algn="ctr">
              <a:spcBef>
                <a:spcPts val="0"/>
              </a:spcBef>
              <a:buNone/>
            </a:pPr>
            <a:endParaRPr lang="hu-HU" sz="2400" b="1" dirty="0"/>
          </a:p>
          <a:p>
            <a:pPr marL="0" indent="0" algn="ctr">
              <a:spcBef>
                <a:spcPts val="0"/>
              </a:spcBef>
              <a:buNone/>
            </a:pPr>
            <a:endParaRPr lang="hu-HU" sz="2400" b="1" dirty="0" smtClean="0"/>
          </a:p>
          <a:p>
            <a:pPr marL="0" indent="0" algn="ctr">
              <a:spcBef>
                <a:spcPts val="0"/>
              </a:spcBef>
              <a:buNone/>
            </a:pPr>
            <a:endParaRPr lang="hu-HU" sz="2400" b="1" dirty="0"/>
          </a:p>
          <a:p>
            <a:pPr marL="0" indent="0" algn="ctr">
              <a:spcBef>
                <a:spcPts val="0"/>
              </a:spcBef>
              <a:buNone/>
            </a:pPr>
            <a:endParaRPr lang="hu-HU" sz="2400" b="1" dirty="0" smtClean="0"/>
          </a:p>
          <a:p>
            <a:pPr marL="0" indent="0" algn="ctr">
              <a:spcBef>
                <a:spcPts val="0"/>
              </a:spcBef>
              <a:buNone/>
            </a:pPr>
            <a:endParaRPr lang="hu-HU" sz="2400" b="1" dirty="0"/>
          </a:p>
          <a:p>
            <a:pPr marL="0" indent="0" algn="ctr">
              <a:spcBef>
                <a:spcPts val="0"/>
              </a:spcBef>
              <a:buNone/>
            </a:pPr>
            <a:endParaRPr lang="hu-HU" sz="2400" b="1" dirty="0" smtClean="0"/>
          </a:p>
          <a:p>
            <a:pPr marL="0" indent="0" algn="ctr">
              <a:spcBef>
                <a:spcPts val="0"/>
              </a:spcBef>
              <a:buNone/>
            </a:pPr>
            <a:endParaRPr lang="hu-HU" sz="2400" b="1" dirty="0"/>
          </a:p>
          <a:p>
            <a:pPr marL="0" indent="0" algn="ctr">
              <a:spcBef>
                <a:spcPts val="0"/>
              </a:spcBef>
              <a:buNone/>
            </a:pPr>
            <a:endParaRPr lang="hu-HU" sz="2400" b="1" dirty="0" smtClean="0"/>
          </a:p>
          <a:p>
            <a:pPr marL="0" indent="0" algn="ctr">
              <a:spcBef>
                <a:spcPts val="0"/>
              </a:spcBef>
              <a:buNone/>
            </a:pPr>
            <a:endParaRPr lang="hu-HU" sz="2400" b="1" dirty="0"/>
          </a:p>
          <a:p>
            <a:pPr marL="0" indent="0" algn="ctr">
              <a:spcBef>
                <a:spcPts val="0"/>
              </a:spcBef>
              <a:buNone/>
            </a:pPr>
            <a:endParaRPr lang="hu-HU" sz="2400" b="1" dirty="0" smtClean="0"/>
          </a:p>
          <a:p>
            <a:pPr marL="0" indent="0" algn="ctr">
              <a:spcBef>
                <a:spcPts val="0"/>
              </a:spcBef>
              <a:buNone/>
            </a:pPr>
            <a:endParaRPr lang="hu-HU" sz="1900" dirty="0" smtClean="0"/>
          </a:p>
          <a:p>
            <a:pPr marL="0" indent="0" algn="ctr">
              <a:spcBef>
                <a:spcPts val="0"/>
              </a:spcBef>
              <a:buNone/>
            </a:pPr>
            <a:r>
              <a:rPr lang="hu-HU" sz="1900" dirty="0" smtClean="0"/>
              <a:t>A keretrendszer az OECD Jobb Élet Kezdeményezéséhez kapcsolódik.</a:t>
            </a:r>
            <a:endParaRPr lang="hu-HU" sz="1900" dirty="0" smtClean="0"/>
          </a:p>
        </p:txBody>
      </p:sp>
      <p:sp>
        <p:nvSpPr>
          <p:cNvPr id="3" name="Szöveg helye 2"/>
          <p:cNvSpPr>
            <a:spLocks noGrp="1"/>
          </p:cNvSpPr>
          <p:nvPr>
            <p:ph type="body" sz="half" idx="2"/>
          </p:nvPr>
        </p:nvSpPr>
        <p:spPr>
          <a:xfrm flipH="1" flipV="1">
            <a:off x="3575049" y="1389382"/>
            <a:ext cx="45719" cy="45719"/>
          </a:xfrm>
        </p:spPr>
        <p:txBody>
          <a:bodyPr>
            <a:normAutofit fontScale="25000" lnSpcReduction="20000"/>
          </a:bodyPr>
          <a:lstStyle/>
          <a:p>
            <a:endParaRPr lang="hu-HU" sz="1800" dirty="0"/>
          </a:p>
          <a:p>
            <a:pPr marL="742950" lvl="1" indent="-285750">
              <a:buFont typeface="Arial" panose="020B0604020202020204" pitchFamily="34" charset="0"/>
              <a:buChar char="•"/>
            </a:pPr>
            <a:endParaRPr lang="hu-HU" sz="1400" dirty="0"/>
          </a:p>
          <a:p>
            <a:endParaRPr lang="hu-HU" dirty="0"/>
          </a:p>
        </p:txBody>
      </p:sp>
      <p:sp>
        <p:nvSpPr>
          <p:cNvPr id="4" name="Cím 3"/>
          <p:cNvSpPr>
            <a:spLocks noGrp="1"/>
          </p:cNvSpPr>
          <p:nvPr>
            <p:ph type="title"/>
          </p:nvPr>
        </p:nvSpPr>
        <p:spPr>
          <a:xfrm>
            <a:off x="611560" y="116632"/>
            <a:ext cx="7272808" cy="864096"/>
          </a:xfrm>
        </p:spPr>
        <p:txBody>
          <a:bodyPr/>
          <a:lstStyle/>
          <a:p>
            <a:r>
              <a:rPr lang="en-US" dirty="0" smtClean="0"/>
              <a:t>N</a:t>
            </a:r>
            <a:r>
              <a:rPr lang="hu-HU" dirty="0" err="1" smtClean="0"/>
              <a:t>emzetközi</a:t>
            </a:r>
            <a:r>
              <a:rPr lang="hu-HU" dirty="0" smtClean="0"/>
              <a:t> kerettrendszerek - OECD</a:t>
            </a:r>
            <a:endParaRPr lang="hu-HU" dirty="0"/>
          </a:p>
        </p:txBody>
      </p:sp>
      <p:sp>
        <p:nvSpPr>
          <p:cNvPr id="5" name="Téglalap 4"/>
          <p:cNvSpPr/>
          <p:nvPr/>
        </p:nvSpPr>
        <p:spPr>
          <a:xfrm>
            <a:off x="1035138" y="2974628"/>
            <a:ext cx="2304256" cy="13681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2400" dirty="0" smtClean="0">
              <a:solidFill>
                <a:srgbClr val="FFEF70"/>
              </a:solidFill>
            </a:endParaRPr>
          </a:p>
          <a:p>
            <a:pPr algn="ctr"/>
            <a:r>
              <a:rPr lang="hu-HU" sz="2400" dirty="0" smtClean="0">
                <a:solidFill>
                  <a:srgbClr val="FFC000"/>
                </a:solidFill>
              </a:rPr>
              <a:t>Bérek</a:t>
            </a:r>
          </a:p>
          <a:p>
            <a:pPr algn="ctr"/>
            <a:endParaRPr lang="hu-HU" dirty="0"/>
          </a:p>
        </p:txBody>
      </p:sp>
      <p:sp>
        <p:nvSpPr>
          <p:cNvPr id="6" name="Téglalap 5"/>
          <p:cNvSpPr/>
          <p:nvPr/>
        </p:nvSpPr>
        <p:spPr>
          <a:xfrm>
            <a:off x="5868144" y="2966651"/>
            <a:ext cx="2448272" cy="13681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400" dirty="0">
                <a:solidFill>
                  <a:srgbClr val="FFC000"/>
                </a:solidFill>
              </a:rPr>
              <a:t>A munkakörnyezet minősége</a:t>
            </a:r>
          </a:p>
        </p:txBody>
      </p:sp>
      <p:sp>
        <p:nvSpPr>
          <p:cNvPr id="7" name="Téglalap 6"/>
          <p:cNvSpPr/>
          <p:nvPr/>
        </p:nvSpPr>
        <p:spPr>
          <a:xfrm>
            <a:off x="3451641" y="2966651"/>
            <a:ext cx="2304256" cy="13681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400" dirty="0">
                <a:solidFill>
                  <a:srgbClr val="FFC000"/>
                </a:solidFill>
              </a:rPr>
              <a:t>Munkaerőpiaci biztonság</a:t>
            </a:r>
          </a:p>
        </p:txBody>
      </p:sp>
      <p:sp>
        <p:nvSpPr>
          <p:cNvPr id="9" name="Téglalap 8"/>
          <p:cNvSpPr/>
          <p:nvPr/>
        </p:nvSpPr>
        <p:spPr>
          <a:xfrm>
            <a:off x="1035138" y="4465140"/>
            <a:ext cx="2304256"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smtClean="0">
                <a:solidFill>
                  <a:srgbClr val="FFC000"/>
                </a:solidFill>
              </a:rPr>
              <a:t>Bérek minősége</a:t>
            </a:r>
            <a:endParaRPr lang="hu-HU" dirty="0">
              <a:solidFill>
                <a:srgbClr val="FFC000"/>
              </a:solidFill>
            </a:endParaRPr>
          </a:p>
        </p:txBody>
      </p:sp>
      <p:sp>
        <p:nvSpPr>
          <p:cNvPr id="10" name="Téglalap 9"/>
          <p:cNvSpPr/>
          <p:nvPr/>
        </p:nvSpPr>
        <p:spPr>
          <a:xfrm>
            <a:off x="3445802" y="4457165"/>
            <a:ext cx="2304256" cy="6560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smtClean="0">
                <a:solidFill>
                  <a:srgbClr val="FFC000"/>
                </a:solidFill>
              </a:rPr>
              <a:t>Munkanélküliség</a:t>
            </a:r>
            <a:endParaRPr lang="hu-HU" dirty="0">
              <a:solidFill>
                <a:srgbClr val="FFC000"/>
              </a:solidFill>
            </a:endParaRPr>
          </a:p>
        </p:txBody>
      </p:sp>
      <p:sp>
        <p:nvSpPr>
          <p:cNvPr id="11" name="Téglalap 10"/>
          <p:cNvSpPr/>
          <p:nvPr/>
        </p:nvSpPr>
        <p:spPr>
          <a:xfrm>
            <a:off x="5895738" y="4457165"/>
            <a:ext cx="2393084" cy="6560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smtClean="0">
                <a:solidFill>
                  <a:srgbClr val="FFC000"/>
                </a:solidFill>
              </a:rPr>
              <a:t>Munkaterhelés</a:t>
            </a:r>
            <a:endParaRPr lang="hu-HU" dirty="0">
              <a:solidFill>
                <a:srgbClr val="FFC000"/>
              </a:solidFill>
            </a:endParaRPr>
          </a:p>
        </p:txBody>
      </p:sp>
      <p:sp>
        <p:nvSpPr>
          <p:cNvPr id="12" name="Téglalap 11"/>
          <p:cNvSpPr/>
          <p:nvPr/>
        </p:nvSpPr>
        <p:spPr>
          <a:xfrm>
            <a:off x="3445802" y="5235238"/>
            <a:ext cx="2304256" cy="6560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smtClean="0">
                <a:solidFill>
                  <a:srgbClr val="FFC000"/>
                </a:solidFill>
              </a:rPr>
              <a:t>Szélsőségesen alacsony bér</a:t>
            </a:r>
            <a:endParaRPr lang="hu-HU" dirty="0">
              <a:solidFill>
                <a:srgbClr val="FFC000"/>
              </a:solidFill>
            </a:endParaRPr>
          </a:p>
        </p:txBody>
      </p:sp>
      <p:sp>
        <p:nvSpPr>
          <p:cNvPr id="13" name="Téglalap 12"/>
          <p:cNvSpPr/>
          <p:nvPr/>
        </p:nvSpPr>
        <p:spPr>
          <a:xfrm>
            <a:off x="5904148" y="5237091"/>
            <a:ext cx="2376264" cy="6560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smtClean="0">
                <a:solidFill>
                  <a:srgbClr val="FFC000"/>
                </a:solidFill>
              </a:rPr>
              <a:t>Nagyon magas munkaóraszám</a:t>
            </a:r>
            <a:endParaRPr lang="hu-HU" dirty="0">
              <a:solidFill>
                <a:srgbClr val="FFC000"/>
              </a:solidFill>
            </a:endParaRPr>
          </a:p>
        </p:txBody>
      </p:sp>
    </p:spTree>
    <p:extLst>
      <p:ext uri="{BB962C8B-B14F-4D97-AF65-F5344CB8AC3E}">
        <p14:creationId xmlns:p14="http://schemas.microsoft.com/office/powerpoint/2010/main" val="4851205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rtalom helye 1"/>
          <p:cNvSpPr>
            <a:spLocks noGrp="1"/>
          </p:cNvSpPr>
          <p:nvPr>
            <p:ph idx="1"/>
          </p:nvPr>
        </p:nvSpPr>
        <p:spPr>
          <a:xfrm>
            <a:off x="611560" y="1435100"/>
            <a:ext cx="8075240" cy="4691063"/>
          </a:xfrm>
        </p:spPr>
        <p:txBody>
          <a:bodyPr>
            <a:normAutofit/>
          </a:bodyPr>
          <a:lstStyle/>
          <a:p>
            <a:pPr marL="0" indent="0">
              <a:spcBef>
                <a:spcPts val="0"/>
              </a:spcBef>
              <a:buNone/>
            </a:pPr>
            <a:r>
              <a:rPr lang="hu-HU" sz="2400" dirty="0" smtClean="0"/>
              <a:t>+ 1 külön mutató: </a:t>
            </a:r>
            <a:r>
              <a:rPr lang="hu-HU" sz="2400" b="1" dirty="0" smtClean="0"/>
              <a:t>OECD Munkaterhelés index </a:t>
            </a:r>
            <a:r>
              <a:rPr lang="hu-HU" sz="2000" dirty="0" smtClean="0"/>
              <a:t/>
            </a:r>
            <a:br>
              <a:rPr lang="hu-HU" sz="2000" dirty="0" smtClean="0"/>
            </a:br>
            <a:r>
              <a:rPr lang="hu-HU" sz="2000" dirty="0" smtClean="0"/>
              <a:t>				</a:t>
            </a:r>
          </a:p>
          <a:p>
            <a:pPr marL="0" indent="0">
              <a:spcBef>
                <a:spcPts val="0"/>
              </a:spcBef>
              <a:buNone/>
            </a:pPr>
            <a:r>
              <a:rPr lang="hu-HU" sz="2000" b="1" dirty="0"/>
              <a:t>	</a:t>
            </a:r>
            <a:r>
              <a:rPr lang="hu-HU" sz="2000" b="1" dirty="0" smtClean="0"/>
              <a:t>			</a:t>
            </a:r>
            <a:r>
              <a:rPr lang="hu-HU" sz="2400" b="1" dirty="0" smtClean="0"/>
              <a:t>=</a:t>
            </a:r>
          </a:p>
          <a:p>
            <a:pPr marL="0" indent="0">
              <a:spcBef>
                <a:spcPts val="0"/>
              </a:spcBef>
              <a:buNone/>
            </a:pPr>
            <a:r>
              <a:rPr lang="hu-HU" sz="2400" b="1" dirty="0" smtClean="0"/>
              <a:t>				&lt;</a:t>
            </a:r>
          </a:p>
          <a:p>
            <a:pPr marL="0" indent="0">
              <a:spcBef>
                <a:spcPts val="0"/>
              </a:spcBef>
              <a:buNone/>
            </a:pPr>
            <a:r>
              <a:rPr lang="hu-HU" sz="2400" b="1" dirty="0" smtClean="0"/>
              <a:t>				&gt;</a:t>
            </a:r>
            <a:endParaRPr lang="hu-HU" sz="2000" dirty="0"/>
          </a:p>
          <a:p>
            <a:pPr marL="0" indent="0">
              <a:spcBef>
                <a:spcPts val="0"/>
              </a:spcBef>
              <a:buNone/>
            </a:pPr>
            <a:endParaRPr lang="hu-HU" sz="2000" dirty="0" smtClean="0"/>
          </a:p>
          <a:p>
            <a:pPr marL="0" indent="0">
              <a:spcBef>
                <a:spcPts val="0"/>
              </a:spcBef>
              <a:buNone/>
            </a:pPr>
            <a:endParaRPr lang="hu-HU" sz="2000" dirty="0" smtClean="0"/>
          </a:p>
          <a:p>
            <a:pPr marL="0" indent="0">
              <a:spcBef>
                <a:spcPts val="0"/>
              </a:spcBef>
              <a:buNone/>
            </a:pPr>
            <a:endParaRPr lang="hu-HU" sz="2000" dirty="0" smtClean="0"/>
          </a:p>
          <a:p>
            <a:pPr>
              <a:spcBef>
                <a:spcPts val="0"/>
              </a:spcBef>
            </a:pPr>
            <a:r>
              <a:rPr lang="hu-HU" sz="2400" dirty="0" smtClean="0"/>
              <a:t>OECD </a:t>
            </a:r>
            <a:r>
              <a:rPr lang="hu-HU" sz="2400" b="1" dirty="0"/>
              <a:t>Foglalkoztatási Stratégia </a:t>
            </a:r>
            <a:r>
              <a:rPr lang="hu-HU" sz="2400" dirty="0"/>
              <a:t>(</a:t>
            </a:r>
            <a:r>
              <a:rPr lang="hu-HU" sz="2400" dirty="0" err="1"/>
              <a:t>Jobs</a:t>
            </a:r>
            <a:r>
              <a:rPr lang="hu-HU" sz="2400" dirty="0"/>
              <a:t> </a:t>
            </a:r>
            <a:r>
              <a:rPr lang="hu-HU" sz="2400" dirty="0" err="1"/>
              <a:t>Strategy</a:t>
            </a:r>
            <a:r>
              <a:rPr lang="hu-HU" sz="2400" dirty="0" smtClean="0"/>
              <a:t>),2018</a:t>
            </a:r>
            <a:endParaRPr lang="hu-HU" sz="2400" dirty="0" smtClean="0"/>
          </a:p>
          <a:p>
            <a:pPr>
              <a:spcBef>
                <a:spcPts val="0"/>
              </a:spcBef>
            </a:pPr>
            <a:r>
              <a:rPr lang="hu-HU" sz="2400" b="1" dirty="0" smtClean="0"/>
              <a:t>Iránymutatások</a:t>
            </a:r>
            <a:r>
              <a:rPr lang="hu-HU" sz="2400" dirty="0" smtClean="0"/>
              <a:t> </a:t>
            </a:r>
            <a:r>
              <a:rPr lang="hu-HU" sz="2400" dirty="0"/>
              <a:t>a Munkakörnyezet Minőségének </a:t>
            </a:r>
            <a:r>
              <a:rPr lang="hu-HU" sz="2400" dirty="0" smtClean="0"/>
              <a:t>Méréséhez</a:t>
            </a:r>
          </a:p>
          <a:p>
            <a:pPr>
              <a:spcBef>
                <a:spcPts val="0"/>
              </a:spcBef>
            </a:pPr>
            <a:r>
              <a:rPr lang="hu-HU" sz="2400" dirty="0"/>
              <a:t>OECD minőségi munka </a:t>
            </a:r>
            <a:r>
              <a:rPr lang="hu-HU" sz="2400" b="1" dirty="0" smtClean="0"/>
              <a:t>adatbázis</a:t>
            </a:r>
          </a:p>
          <a:p>
            <a:pPr>
              <a:spcBef>
                <a:spcPts val="0"/>
              </a:spcBef>
            </a:pPr>
            <a:r>
              <a:rPr lang="hu-HU" sz="2400" dirty="0"/>
              <a:t>A munkakörnyezet minőségének </a:t>
            </a:r>
            <a:r>
              <a:rPr lang="hu-HU" sz="2400" b="1" dirty="0"/>
              <a:t>jegyzék</a:t>
            </a:r>
            <a:r>
              <a:rPr lang="hu-HU" sz="2400" dirty="0"/>
              <a:t>e</a:t>
            </a:r>
          </a:p>
        </p:txBody>
      </p:sp>
      <p:sp>
        <p:nvSpPr>
          <p:cNvPr id="3" name="Szöveg helye 2"/>
          <p:cNvSpPr>
            <a:spLocks noGrp="1"/>
          </p:cNvSpPr>
          <p:nvPr>
            <p:ph type="body" sz="half" idx="2"/>
          </p:nvPr>
        </p:nvSpPr>
        <p:spPr>
          <a:xfrm flipH="1" flipV="1">
            <a:off x="3575049" y="1389382"/>
            <a:ext cx="45719" cy="45719"/>
          </a:xfrm>
        </p:spPr>
        <p:txBody>
          <a:bodyPr>
            <a:normAutofit fontScale="25000" lnSpcReduction="20000"/>
          </a:bodyPr>
          <a:lstStyle/>
          <a:p>
            <a:endParaRPr lang="hu-HU" sz="1800" dirty="0"/>
          </a:p>
          <a:p>
            <a:pPr marL="742950" lvl="1" indent="-285750">
              <a:buFont typeface="Arial" panose="020B0604020202020204" pitchFamily="34" charset="0"/>
              <a:buChar char="•"/>
            </a:pPr>
            <a:endParaRPr lang="hu-HU" sz="1400" dirty="0"/>
          </a:p>
          <a:p>
            <a:endParaRPr lang="hu-HU" dirty="0"/>
          </a:p>
        </p:txBody>
      </p:sp>
      <p:sp>
        <p:nvSpPr>
          <p:cNvPr id="4" name="Cím 3"/>
          <p:cNvSpPr>
            <a:spLocks noGrp="1"/>
          </p:cNvSpPr>
          <p:nvPr>
            <p:ph type="title"/>
          </p:nvPr>
        </p:nvSpPr>
        <p:spPr>
          <a:xfrm>
            <a:off x="611560" y="116632"/>
            <a:ext cx="7272808" cy="864096"/>
          </a:xfrm>
        </p:spPr>
        <p:txBody>
          <a:bodyPr/>
          <a:lstStyle/>
          <a:p>
            <a:r>
              <a:rPr lang="en-US" dirty="0" smtClean="0"/>
              <a:t>N</a:t>
            </a:r>
            <a:r>
              <a:rPr lang="hu-HU" dirty="0" err="1" smtClean="0"/>
              <a:t>emzetközi</a:t>
            </a:r>
            <a:r>
              <a:rPr lang="hu-HU" dirty="0" smtClean="0"/>
              <a:t> kerettrendszerek - OECD</a:t>
            </a:r>
            <a:endParaRPr lang="hu-HU" dirty="0"/>
          </a:p>
        </p:txBody>
      </p:sp>
      <p:sp>
        <p:nvSpPr>
          <p:cNvPr id="8" name="Téglalap 7"/>
          <p:cNvSpPr/>
          <p:nvPr/>
        </p:nvSpPr>
        <p:spPr>
          <a:xfrm>
            <a:off x="971600" y="2060848"/>
            <a:ext cx="3096344" cy="1584176"/>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000" b="1" dirty="0" smtClean="0">
                <a:solidFill>
                  <a:schemeClr val="tx2"/>
                </a:solidFill>
              </a:rPr>
              <a:t>Követelmények</a:t>
            </a:r>
          </a:p>
          <a:p>
            <a:pPr algn="ctr"/>
            <a:endParaRPr lang="hu-HU" dirty="0">
              <a:solidFill>
                <a:schemeClr val="tx2"/>
              </a:solidFill>
            </a:endParaRPr>
          </a:p>
          <a:p>
            <a:pPr marL="285750" indent="-285750">
              <a:buFont typeface="Arial" charset="0"/>
              <a:buChar char="•"/>
            </a:pPr>
            <a:r>
              <a:rPr lang="hu-HU" dirty="0" smtClean="0">
                <a:solidFill>
                  <a:schemeClr val="tx2"/>
                </a:solidFill>
              </a:rPr>
              <a:t>Időnyomás</a:t>
            </a:r>
          </a:p>
          <a:p>
            <a:pPr marL="285750" indent="-285750">
              <a:buFont typeface="Arial" charset="0"/>
              <a:buChar char="•"/>
            </a:pPr>
            <a:r>
              <a:rPr lang="hu-HU" dirty="0" smtClean="0">
                <a:solidFill>
                  <a:schemeClr val="tx2"/>
                </a:solidFill>
              </a:rPr>
              <a:t>Fizikai egészségkárosító tényezők</a:t>
            </a:r>
            <a:endParaRPr lang="hu-HU" dirty="0">
              <a:solidFill>
                <a:schemeClr val="tx2"/>
              </a:solidFill>
            </a:endParaRPr>
          </a:p>
        </p:txBody>
      </p:sp>
      <p:sp>
        <p:nvSpPr>
          <p:cNvPr id="9" name="Téglalap 8"/>
          <p:cNvSpPr/>
          <p:nvPr/>
        </p:nvSpPr>
        <p:spPr>
          <a:xfrm>
            <a:off x="4829200" y="2060848"/>
            <a:ext cx="3096344" cy="1584176"/>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000" b="1" dirty="0" smtClean="0">
                <a:solidFill>
                  <a:schemeClr val="tx2"/>
                </a:solidFill>
              </a:rPr>
              <a:t>Erőforrások</a:t>
            </a:r>
          </a:p>
          <a:p>
            <a:pPr algn="ctr"/>
            <a:endParaRPr lang="hu-HU" dirty="0">
              <a:solidFill>
                <a:schemeClr val="tx2"/>
              </a:solidFill>
            </a:endParaRPr>
          </a:p>
          <a:p>
            <a:pPr marL="285750" indent="-285750">
              <a:buFont typeface="Arial" charset="0"/>
              <a:buChar char="•"/>
            </a:pPr>
            <a:r>
              <a:rPr lang="hu-HU" dirty="0" smtClean="0">
                <a:solidFill>
                  <a:schemeClr val="tx2"/>
                </a:solidFill>
              </a:rPr>
              <a:t>Önállóság</a:t>
            </a:r>
          </a:p>
          <a:p>
            <a:pPr marL="285750" indent="-285750">
              <a:buFont typeface="Arial" charset="0"/>
              <a:buChar char="•"/>
            </a:pPr>
            <a:r>
              <a:rPr lang="hu-HU" dirty="0" smtClean="0">
                <a:solidFill>
                  <a:schemeClr val="tx2"/>
                </a:solidFill>
              </a:rPr>
              <a:t>Képzési és tanulási lehetőségek</a:t>
            </a:r>
            <a:endParaRPr lang="hu-HU" dirty="0">
              <a:solidFill>
                <a:schemeClr val="tx2"/>
              </a:solidFill>
            </a:endParaRPr>
          </a:p>
        </p:txBody>
      </p:sp>
    </p:spTree>
    <p:extLst>
      <p:ext uri="{BB962C8B-B14F-4D97-AF65-F5344CB8AC3E}">
        <p14:creationId xmlns:p14="http://schemas.microsoft.com/office/powerpoint/2010/main" val="19191071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zöveg helye 2"/>
          <p:cNvSpPr>
            <a:spLocks noGrp="1"/>
          </p:cNvSpPr>
          <p:nvPr>
            <p:ph type="body" sz="half" idx="2"/>
          </p:nvPr>
        </p:nvSpPr>
        <p:spPr>
          <a:xfrm flipH="1" flipV="1">
            <a:off x="3575049" y="1389382"/>
            <a:ext cx="45719" cy="45719"/>
          </a:xfrm>
        </p:spPr>
        <p:txBody>
          <a:bodyPr>
            <a:normAutofit fontScale="25000" lnSpcReduction="20000"/>
          </a:bodyPr>
          <a:lstStyle/>
          <a:p>
            <a:endParaRPr lang="hu-HU" sz="1800" dirty="0"/>
          </a:p>
          <a:p>
            <a:pPr marL="742950" lvl="1" indent="-285750">
              <a:buFont typeface="Arial" panose="020B0604020202020204" pitchFamily="34" charset="0"/>
              <a:buChar char="•"/>
            </a:pPr>
            <a:endParaRPr lang="hu-HU" sz="1400" dirty="0"/>
          </a:p>
          <a:p>
            <a:endParaRPr lang="hu-HU" dirty="0"/>
          </a:p>
        </p:txBody>
      </p:sp>
      <p:sp>
        <p:nvSpPr>
          <p:cNvPr id="4" name="Cím 3"/>
          <p:cNvSpPr>
            <a:spLocks noGrp="1"/>
          </p:cNvSpPr>
          <p:nvPr>
            <p:ph type="title"/>
          </p:nvPr>
        </p:nvSpPr>
        <p:spPr>
          <a:xfrm>
            <a:off x="611560" y="116632"/>
            <a:ext cx="7272808" cy="864096"/>
          </a:xfrm>
        </p:spPr>
        <p:txBody>
          <a:bodyPr/>
          <a:lstStyle/>
          <a:p>
            <a:r>
              <a:rPr lang="hu-HU" dirty="0" smtClean="0"/>
              <a:t>NEMZETKÖZI KERETRENDSZEREK - OECD</a:t>
            </a:r>
            <a:endParaRPr lang="hu-HU" dirty="0"/>
          </a:p>
        </p:txBody>
      </p:sp>
      <p:pic>
        <p:nvPicPr>
          <p:cNvPr id="5" name="Picture 2"/>
          <p:cNvPicPr>
            <a:picLocks noGrp="1"/>
          </p:cNvPicPr>
          <p:nvPr>
            <p:ph idx="1"/>
          </p:nvPr>
        </p:nvPicPr>
        <p:blipFill rotWithShape="1">
          <a:blip r:embed="rId3">
            <a:extLst>
              <a:ext uri="{28A0092B-C50C-407E-A947-70E740481C1C}">
                <a14:useLocalDpi xmlns:a14="http://schemas.microsoft.com/office/drawing/2010/main" val="0"/>
              </a:ext>
            </a:extLst>
          </a:blip>
          <a:srcRect l="23168" t="34014" r="19121" b="18204"/>
          <a:stretch/>
        </p:blipFill>
        <p:spPr bwMode="auto">
          <a:xfrm>
            <a:off x="611560" y="1470762"/>
            <a:ext cx="8075612" cy="4178892"/>
          </a:xfrm>
          <a:prstGeom prst="rect">
            <a:avLst/>
          </a:prstGeom>
          <a:ln>
            <a:noFill/>
          </a:ln>
          <a:extLst>
            <a:ext uri="{53640926-AAD7-44D8-BBD7-CCE9431645EC}">
              <a14:shadowObscured xmlns:a14="http://schemas.microsoft.com/office/drawing/2010/main"/>
            </a:ext>
          </a:extLst>
        </p:spPr>
      </p:pic>
      <p:sp>
        <p:nvSpPr>
          <p:cNvPr id="6" name="Téglalap 5"/>
          <p:cNvSpPr/>
          <p:nvPr/>
        </p:nvSpPr>
        <p:spPr>
          <a:xfrm>
            <a:off x="611560" y="3105835"/>
            <a:ext cx="8075612" cy="3354765"/>
          </a:xfrm>
          <a:prstGeom prst="rect">
            <a:avLst/>
          </a:prstGeom>
        </p:spPr>
        <p:txBody>
          <a:bodyPr wrap="square">
            <a:spAutoFit/>
          </a:bodyPr>
          <a:lstStyle/>
          <a:p>
            <a:endParaRPr lang="hu-HU" dirty="0" smtClean="0">
              <a:solidFill>
                <a:srgbClr val="202122"/>
              </a:solidFill>
              <a:latin typeface="Calibri" charset="0"/>
              <a:ea typeface="Calibri" charset="0"/>
              <a:hlinkClick r:id="rId4"/>
            </a:endParaRPr>
          </a:p>
          <a:p>
            <a:endParaRPr lang="hu-HU" dirty="0">
              <a:solidFill>
                <a:srgbClr val="202122"/>
              </a:solidFill>
              <a:latin typeface="Calibri" charset="0"/>
              <a:ea typeface="Calibri" charset="0"/>
              <a:hlinkClick r:id="rId4"/>
            </a:endParaRPr>
          </a:p>
          <a:p>
            <a:endParaRPr lang="hu-HU" dirty="0" smtClean="0">
              <a:solidFill>
                <a:srgbClr val="202122"/>
              </a:solidFill>
              <a:latin typeface="Calibri" charset="0"/>
              <a:ea typeface="Calibri" charset="0"/>
              <a:hlinkClick r:id="rId4"/>
            </a:endParaRPr>
          </a:p>
          <a:p>
            <a:endParaRPr lang="hu-HU" dirty="0">
              <a:solidFill>
                <a:srgbClr val="202122"/>
              </a:solidFill>
              <a:latin typeface="Calibri" charset="0"/>
              <a:ea typeface="Calibri" charset="0"/>
              <a:hlinkClick r:id="rId4"/>
            </a:endParaRPr>
          </a:p>
          <a:p>
            <a:endParaRPr lang="hu-HU" dirty="0" smtClean="0">
              <a:solidFill>
                <a:srgbClr val="202122"/>
              </a:solidFill>
              <a:latin typeface="Calibri" charset="0"/>
              <a:ea typeface="Calibri" charset="0"/>
              <a:hlinkClick r:id="rId4"/>
            </a:endParaRPr>
          </a:p>
          <a:p>
            <a:endParaRPr lang="hu-HU" dirty="0">
              <a:solidFill>
                <a:srgbClr val="202122"/>
              </a:solidFill>
              <a:latin typeface="Calibri" charset="0"/>
              <a:ea typeface="Calibri" charset="0"/>
              <a:hlinkClick r:id="rId4"/>
            </a:endParaRPr>
          </a:p>
          <a:p>
            <a:endParaRPr lang="hu-HU" dirty="0" smtClean="0">
              <a:solidFill>
                <a:srgbClr val="202122"/>
              </a:solidFill>
              <a:latin typeface="Calibri" charset="0"/>
              <a:ea typeface="Calibri" charset="0"/>
              <a:hlinkClick r:id="rId4"/>
            </a:endParaRPr>
          </a:p>
          <a:p>
            <a:endParaRPr lang="hu-HU" dirty="0">
              <a:solidFill>
                <a:srgbClr val="202122"/>
              </a:solidFill>
              <a:latin typeface="Calibri" charset="0"/>
              <a:ea typeface="Calibri" charset="0"/>
              <a:hlinkClick r:id="rId4"/>
            </a:endParaRPr>
          </a:p>
          <a:p>
            <a:endParaRPr lang="hu-HU" dirty="0" smtClean="0">
              <a:solidFill>
                <a:srgbClr val="202122"/>
              </a:solidFill>
              <a:latin typeface="Calibri" charset="0"/>
              <a:ea typeface="Calibri" charset="0"/>
              <a:hlinkClick r:id="rId4"/>
            </a:endParaRPr>
          </a:p>
          <a:p>
            <a:endParaRPr lang="hu-HU" dirty="0" smtClean="0">
              <a:solidFill>
                <a:srgbClr val="202122"/>
              </a:solidFill>
              <a:latin typeface="Calibri" charset="0"/>
              <a:ea typeface="Calibri" charset="0"/>
              <a:hlinkClick r:id="rId4"/>
            </a:endParaRPr>
          </a:p>
          <a:p>
            <a:r>
              <a:rPr lang="en-US" sz="1600" dirty="0">
                <a:solidFill>
                  <a:srgbClr val="202122"/>
                </a:solidFill>
                <a:latin typeface="Calibri" charset="0"/>
                <a:ea typeface="Calibri" charset="0"/>
                <a:hlinkClick r:id="rId5"/>
              </a:rPr>
              <a:t>https://</a:t>
            </a:r>
            <a:r>
              <a:rPr lang="en-US" sz="1600" dirty="0" smtClean="0">
                <a:solidFill>
                  <a:srgbClr val="202122"/>
                </a:solidFill>
                <a:latin typeface="Calibri" charset="0"/>
                <a:ea typeface="Calibri" charset="0"/>
                <a:hlinkClick r:id="rId5"/>
              </a:rPr>
              <a:t>www.youtube.com/watch?v=kRtBgGE5kQw</a:t>
            </a:r>
            <a:endParaRPr lang="en-US" sz="1600" dirty="0" smtClean="0">
              <a:solidFill>
                <a:srgbClr val="202122"/>
              </a:solidFill>
              <a:latin typeface="Calibri" charset="0"/>
              <a:ea typeface="Calibri" charset="0"/>
            </a:endParaRPr>
          </a:p>
          <a:p>
            <a:endParaRPr lang="hu-HU" sz="1600" dirty="0"/>
          </a:p>
        </p:txBody>
      </p:sp>
    </p:spTree>
    <p:extLst>
      <p:ext uri="{BB962C8B-B14F-4D97-AF65-F5344CB8AC3E}">
        <p14:creationId xmlns:p14="http://schemas.microsoft.com/office/powerpoint/2010/main" val="9861761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zöveg helye 2"/>
          <p:cNvSpPr>
            <a:spLocks noGrp="1"/>
          </p:cNvSpPr>
          <p:nvPr>
            <p:ph type="body" sz="half" idx="2"/>
          </p:nvPr>
        </p:nvSpPr>
        <p:spPr>
          <a:xfrm flipH="1" flipV="1">
            <a:off x="3575049" y="1389382"/>
            <a:ext cx="45719" cy="45719"/>
          </a:xfrm>
        </p:spPr>
        <p:txBody>
          <a:bodyPr>
            <a:normAutofit fontScale="25000" lnSpcReduction="20000"/>
          </a:bodyPr>
          <a:lstStyle/>
          <a:p>
            <a:endParaRPr lang="hu-HU" sz="1800" dirty="0"/>
          </a:p>
          <a:p>
            <a:pPr marL="742950" lvl="1" indent="-285750">
              <a:buFont typeface="Arial" panose="020B0604020202020204" pitchFamily="34" charset="0"/>
              <a:buChar char="•"/>
            </a:pPr>
            <a:endParaRPr lang="hu-HU" sz="1400" dirty="0"/>
          </a:p>
          <a:p>
            <a:endParaRPr lang="hu-HU" dirty="0"/>
          </a:p>
        </p:txBody>
      </p:sp>
      <p:sp>
        <p:nvSpPr>
          <p:cNvPr id="4" name="Cím 3"/>
          <p:cNvSpPr>
            <a:spLocks noGrp="1"/>
          </p:cNvSpPr>
          <p:nvPr>
            <p:ph type="title"/>
          </p:nvPr>
        </p:nvSpPr>
        <p:spPr>
          <a:xfrm>
            <a:off x="611560" y="116632"/>
            <a:ext cx="7632848" cy="864096"/>
          </a:xfrm>
        </p:spPr>
        <p:txBody>
          <a:bodyPr/>
          <a:lstStyle/>
          <a:p>
            <a:r>
              <a:rPr lang="hu-HU" dirty="0" smtClean="0"/>
              <a:t>NEMZETKÖZI KERETRENDSZEREK - </a:t>
            </a:r>
            <a:r>
              <a:rPr lang="hu-HU" dirty="0" err="1" smtClean="0"/>
              <a:t>eurofund</a:t>
            </a:r>
            <a:endParaRPr lang="hu-HU" dirty="0"/>
          </a:p>
        </p:txBody>
      </p:sp>
      <p:sp>
        <p:nvSpPr>
          <p:cNvPr id="6" name="Téglalap 5"/>
          <p:cNvSpPr/>
          <p:nvPr/>
        </p:nvSpPr>
        <p:spPr>
          <a:xfrm>
            <a:off x="611560" y="3105835"/>
            <a:ext cx="8075612" cy="3108543"/>
          </a:xfrm>
          <a:prstGeom prst="rect">
            <a:avLst/>
          </a:prstGeom>
        </p:spPr>
        <p:txBody>
          <a:bodyPr wrap="square">
            <a:spAutoFit/>
          </a:bodyPr>
          <a:lstStyle/>
          <a:p>
            <a:endParaRPr lang="hu-HU" dirty="0" smtClean="0">
              <a:solidFill>
                <a:srgbClr val="202122"/>
              </a:solidFill>
              <a:latin typeface="Calibri" charset="0"/>
              <a:ea typeface="Calibri" charset="0"/>
              <a:hlinkClick r:id="rId3"/>
            </a:endParaRPr>
          </a:p>
          <a:p>
            <a:endParaRPr lang="hu-HU" dirty="0">
              <a:solidFill>
                <a:srgbClr val="202122"/>
              </a:solidFill>
              <a:latin typeface="Calibri" charset="0"/>
              <a:ea typeface="Calibri" charset="0"/>
              <a:hlinkClick r:id="rId3"/>
            </a:endParaRPr>
          </a:p>
          <a:p>
            <a:endParaRPr lang="hu-HU" dirty="0" smtClean="0">
              <a:solidFill>
                <a:srgbClr val="202122"/>
              </a:solidFill>
              <a:latin typeface="Calibri" charset="0"/>
              <a:ea typeface="Calibri" charset="0"/>
              <a:hlinkClick r:id="rId3"/>
            </a:endParaRPr>
          </a:p>
          <a:p>
            <a:endParaRPr lang="hu-HU" dirty="0">
              <a:solidFill>
                <a:srgbClr val="202122"/>
              </a:solidFill>
              <a:latin typeface="Calibri" charset="0"/>
              <a:ea typeface="Calibri" charset="0"/>
              <a:hlinkClick r:id="rId3"/>
            </a:endParaRPr>
          </a:p>
          <a:p>
            <a:endParaRPr lang="hu-HU" dirty="0" smtClean="0">
              <a:solidFill>
                <a:srgbClr val="202122"/>
              </a:solidFill>
              <a:latin typeface="Calibri" charset="0"/>
              <a:ea typeface="Calibri" charset="0"/>
              <a:hlinkClick r:id="rId3"/>
            </a:endParaRPr>
          </a:p>
          <a:p>
            <a:endParaRPr lang="hu-HU" dirty="0">
              <a:solidFill>
                <a:srgbClr val="202122"/>
              </a:solidFill>
              <a:latin typeface="Calibri" charset="0"/>
              <a:ea typeface="Calibri" charset="0"/>
              <a:hlinkClick r:id="rId3"/>
            </a:endParaRPr>
          </a:p>
          <a:p>
            <a:endParaRPr lang="hu-HU" dirty="0" smtClean="0">
              <a:solidFill>
                <a:srgbClr val="202122"/>
              </a:solidFill>
              <a:latin typeface="Calibri" charset="0"/>
              <a:ea typeface="Calibri" charset="0"/>
              <a:hlinkClick r:id="rId3"/>
            </a:endParaRPr>
          </a:p>
          <a:p>
            <a:endParaRPr lang="hu-HU" dirty="0">
              <a:solidFill>
                <a:srgbClr val="202122"/>
              </a:solidFill>
              <a:latin typeface="Calibri" charset="0"/>
              <a:ea typeface="Calibri" charset="0"/>
              <a:hlinkClick r:id="rId3"/>
            </a:endParaRPr>
          </a:p>
          <a:p>
            <a:endParaRPr lang="hu-HU" dirty="0" smtClean="0">
              <a:solidFill>
                <a:srgbClr val="202122"/>
              </a:solidFill>
              <a:latin typeface="Calibri" charset="0"/>
              <a:ea typeface="Calibri" charset="0"/>
              <a:hlinkClick r:id="rId3"/>
            </a:endParaRPr>
          </a:p>
          <a:p>
            <a:endParaRPr lang="hu-HU" dirty="0" smtClean="0">
              <a:solidFill>
                <a:srgbClr val="202122"/>
              </a:solidFill>
              <a:latin typeface="Calibri" charset="0"/>
              <a:ea typeface="Calibri" charset="0"/>
              <a:hlinkClick r:id="rId3"/>
            </a:endParaRPr>
          </a:p>
          <a:p>
            <a:endParaRPr lang="hu-HU" sz="1600" dirty="0"/>
          </a:p>
        </p:txBody>
      </p:sp>
      <p:sp>
        <p:nvSpPr>
          <p:cNvPr id="2" name="Tartalom helye 1"/>
          <p:cNvSpPr>
            <a:spLocks noGrp="1"/>
          </p:cNvSpPr>
          <p:nvPr>
            <p:ph idx="1"/>
          </p:nvPr>
        </p:nvSpPr>
        <p:spPr>
          <a:xfrm>
            <a:off x="395536" y="1435100"/>
            <a:ext cx="8291264" cy="5090244"/>
          </a:xfrm>
        </p:spPr>
        <p:txBody>
          <a:bodyPr>
            <a:normAutofit/>
          </a:bodyPr>
          <a:lstStyle/>
          <a:p>
            <a:pPr>
              <a:buFont typeface="Arial" charset="0"/>
              <a:buChar char="•"/>
            </a:pPr>
            <a:endParaRPr lang="hu-HU" sz="2400" b="1" dirty="0"/>
          </a:p>
          <a:p>
            <a:pPr marL="0" indent="0">
              <a:buNone/>
            </a:pPr>
            <a:endParaRPr lang="hu-HU" sz="2400" dirty="0" smtClean="0"/>
          </a:p>
          <a:p>
            <a:pPr marL="0" indent="0">
              <a:buNone/>
            </a:pPr>
            <a:endParaRPr lang="hu-HU" sz="2400" dirty="0" smtClean="0"/>
          </a:p>
          <a:p>
            <a:pPr marL="0" indent="0">
              <a:buNone/>
            </a:pPr>
            <a:endParaRPr lang="hu-HU" sz="2400" dirty="0"/>
          </a:p>
          <a:p>
            <a:pPr marL="0" indent="0">
              <a:buNone/>
            </a:pPr>
            <a:endParaRPr lang="hu-HU" sz="2400" dirty="0" smtClean="0"/>
          </a:p>
          <a:p>
            <a:pPr marL="0" indent="0">
              <a:buNone/>
            </a:pPr>
            <a:endParaRPr lang="hu-HU" sz="2400" b="1" dirty="0"/>
          </a:p>
        </p:txBody>
      </p:sp>
      <p:sp>
        <p:nvSpPr>
          <p:cNvPr id="5" name="Szövegdoboz 4"/>
          <p:cNvSpPr txBox="1"/>
          <p:nvPr/>
        </p:nvSpPr>
        <p:spPr>
          <a:xfrm>
            <a:off x="395164" y="1659089"/>
            <a:ext cx="8137276" cy="461665"/>
          </a:xfrm>
          <a:prstGeom prst="rect">
            <a:avLst/>
          </a:prstGeom>
          <a:noFill/>
        </p:spPr>
        <p:txBody>
          <a:bodyPr wrap="square" rtlCol="0">
            <a:spAutoFit/>
          </a:bodyPr>
          <a:lstStyle/>
          <a:p>
            <a:r>
              <a:rPr lang="hu-HU" sz="2400" b="1" dirty="0" smtClean="0"/>
              <a:t>Eurofund minőségi munka keretrendszer + felmérések </a:t>
            </a:r>
            <a:endParaRPr lang="hu-HU" sz="2400" b="1" dirty="0"/>
          </a:p>
        </p:txBody>
      </p:sp>
      <p:pic>
        <p:nvPicPr>
          <p:cNvPr id="8" name="Picture 2"/>
          <p:cNvPicPr/>
          <p:nvPr/>
        </p:nvPicPr>
        <p:blipFill rotWithShape="1">
          <a:blip r:embed="rId4">
            <a:extLst>
              <a:ext uri="{28A0092B-C50C-407E-A947-70E740481C1C}">
                <a14:useLocalDpi xmlns:a14="http://schemas.microsoft.com/office/drawing/2010/main" val="0"/>
              </a:ext>
            </a:extLst>
          </a:blip>
          <a:srcRect l="20663" t="25033" r="15302" b="14956"/>
          <a:stretch/>
        </p:blipFill>
        <p:spPr bwMode="auto">
          <a:xfrm>
            <a:off x="611188" y="2350134"/>
            <a:ext cx="6409083" cy="403119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286800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a:xfrm>
            <a:off x="447989" y="44624"/>
            <a:ext cx="8156459" cy="864096"/>
          </a:xfrm>
        </p:spPr>
        <p:txBody>
          <a:bodyPr/>
          <a:lstStyle/>
          <a:p>
            <a:r>
              <a:rPr lang="en-US" dirty="0" smtClean="0"/>
              <a:t>N</a:t>
            </a:r>
            <a:r>
              <a:rPr lang="hu-HU" dirty="0" err="1" smtClean="0"/>
              <a:t>emzetközi</a:t>
            </a:r>
            <a:r>
              <a:rPr lang="hu-HU" dirty="0" smtClean="0"/>
              <a:t> keretrendszerek - </a:t>
            </a:r>
            <a:r>
              <a:rPr lang="hu-HU" dirty="0" err="1" smtClean="0"/>
              <a:t>ETuI</a:t>
            </a:r>
            <a:endParaRPr lang="hu-HU" dirty="0"/>
          </a:p>
        </p:txBody>
      </p:sp>
      <p:sp>
        <p:nvSpPr>
          <p:cNvPr id="2" name="Tartalom helye 1"/>
          <p:cNvSpPr>
            <a:spLocks noGrp="1"/>
          </p:cNvSpPr>
          <p:nvPr>
            <p:ph idx="1"/>
          </p:nvPr>
        </p:nvSpPr>
        <p:spPr>
          <a:xfrm>
            <a:off x="107504" y="1435100"/>
            <a:ext cx="8800978" cy="5234260"/>
          </a:xfrm>
        </p:spPr>
        <p:txBody>
          <a:bodyPr>
            <a:normAutofit/>
          </a:bodyPr>
          <a:lstStyle/>
          <a:p>
            <a:pPr marL="0" indent="0">
              <a:buNone/>
            </a:pPr>
            <a:r>
              <a:rPr lang="hu-HU" sz="2400" b="1" dirty="0"/>
              <a:t>munka minősége index (Job Quality </a:t>
            </a:r>
            <a:r>
              <a:rPr lang="hu-HU" sz="2400" b="1" dirty="0" smtClean="0"/>
              <a:t>Index), 2008</a:t>
            </a:r>
          </a:p>
          <a:p>
            <a:pPr marL="0" indent="0">
              <a:buNone/>
            </a:pPr>
            <a:endParaRPr lang="hu-HU" sz="2400" b="1" dirty="0"/>
          </a:p>
          <a:p>
            <a:r>
              <a:rPr lang="hu-HU" sz="2000" dirty="0" smtClean="0"/>
              <a:t>bérek</a:t>
            </a:r>
            <a:r>
              <a:rPr lang="hu-HU" sz="2000" dirty="0"/>
              <a:t>; </a:t>
            </a:r>
            <a:endParaRPr lang="hu-HU" sz="2000" dirty="0" smtClean="0"/>
          </a:p>
          <a:p>
            <a:r>
              <a:rPr lang="hu-HU" sz="2000" dirty="0" smtClean="0"/>
              <a:t>foglalkoztatás </a:t>
            </a:r>
            <a:r>
              <a:rPr lang="hu-HU" sz="2000" dirty="0"/>
              <a:t>formái </a:t>
            </a:r>
            <a:endParaRPr lang="hu-HU" sz="2000" dirty="0" smtClean="0"/>
          </a:p>
          <a:p>
            <a:pPr marL="0" indent="0">
              <a:buNone/>
            </a:pPr>
            <a:r>
              <a:rPr lang="hu-HU" sz="2000" dirty="0"/>
              <a:t>  </a:t>
            </a:r>
            <a:r>
              <a:rPr lang="hu-HU" sz="2000" dirty="0" smtClean="0"/>
              <a:t>   és </a:t>
            </a:r>
            <a:r>
              <a:rPr lang="hu-HU" sz="2000" dirty="0"/>
              <a:t>a foglalkoztatás biztonsága; </a:t>
            </a:r>
            <a:endParaRPr lang="hu-HU" sz="2000" dirty="0"/>
          </a:p>
          <a:p>
            <a:r>
              <a:rPr lang="hu-HU" sz="2000" dirty="0" smtClean="0"/>
              <a:t>munkaidő </a:t>
            </a:r>
            <a:r>
              <a:rPr lang="hu-HU" sz="2000" dirty="0"/>
              <a:t>és </a:t>
            </a:r>
            <a:r>
              <a:rPr lang="hu-HU" sz="2000" dirty="0" smtClean="0"/>
              <a:t>munka-magánélet </a:t>
            </a:r>
          </a:p>
          <a:p>
            <a:pPr marL="0" indent="0">
              <a:buNone/>
            </a:pPr>
            <a:r>
              <a:rPr lang="hu-HU" sz="2000" dirty="0"/>
              <a:t> </a:t>
            </a:r>
            <a:r>
              <a:rPr lang="hu-HU" sz="2000" dirty="0" smtClean="0"/>
              <a:t>    egyensúlya;</a:t>
            </a:r>
          </a:p>
          <a:p>
            <a:r>
              <a:rPr lang="hu-HU" sz="2000" dirty="0" smtClean="0"/>
              <a:t>munkakörülmények</a:t>
            </a:r>
            <a:r>
              <a:rPr lang="hu-HU" sz="2000" dirty="0"/>
              <a:t>; </a:t>
            </a:r>
            <a:endParaRPr lang="hu-HU" sz="2000" dirty="0" smtClean="0"/>
          </a:p>
          <a:p>
            <a:r>
              <a:rPr lang="en-US" sz="2000" dirty="0"/>
              <a:t>k</a:t>
            </a:r>
            <a:r>
              <a:rPr lang="hu-HU" sz="2000" dirty="0" smtClean="0"/>
              <a:t>észségek, </a:t>
            </a:r>
            <a:r>
              <a:rPr lang="hu-HU" sz="2000" dirty="0"/>
              <a:t>karrierlehetőségek; </a:t>
            </a:r>
            <a:endParaRPr lang="hu-HU" sz="2000" dirty="0" smtClean="0"/>
          </a:p>
          <a:p>
            <a:r>
              <a:rPr lang="hu-HU" sz="2000" dirty="0" smtClean="0"/>
              <a:t>kollektív </a:t>
            </a:r>
            <a:r>
              <a:rPr lang="hu-HU" sz="2000" dirty="0"/>
              <a:t>érdekek </a:t>
            </a:r>
            <a:r>
              <a:rPr lang="hu-HU" sz="2000" dirty="0" smtClean="0"/>
              <a:t>képviselete</a:t>
            </a:r>
          </a:p>
          <a:p>
            <a:endParaRPr lang="hu-HU" sz="2000" dirty="0">
              <a:solidFill>
                <a:srgbClr val="FF0000"/>
              </a:solidFill>
            </a:endParaRPr>
          </a:p>
          <a:p>
            <a:pPr marL="0" indent="0">
              <a:buNone/>
            </a:pPr>
            <a:r>
              <a:rPr lang="hu-HU" sz="2000" dirty="0" smtClean="0"/>
              <a:t>+17 indikátor</a:t>
            </a:r>
            <a:endParaRPr lang="hu-HU" sz="2000" dirty="0"/>
          </a:p>
        </p:txBody>
      </p:sp>
      <p:pic>
        <p:nvPicPr>
          <p:cNvPr id="5" name="Kép 4"/>
          <p:cNvPicPr/>
          <p:nvPr/>
        </p:nvPicPr>
        <p:blipFill rotWithShape="1">
          <a:blip r:embed="rId3">
            <a:extLst>
              <a:ext uri="{28A0092B-C50C-407E-A947-70E740481C1C}">
                <a14:useLocalDpi xmlns:a14="http://schemas.microsoft.com/office/drawing/2010/main"/>
              </a:ext>
            </a:extLst>
          </a:blip>
          <a:srcRect/>
          <a:stretch/>
        </p:blipFill>
        <p:spPr bwMode="auto">
          <a:xfrm>
            <a:off x="4139952" y="1872418"/>
            <a:ext cx="4768530" cy="407686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129541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a:xfrm>
            <a:off x="447989" y="44624"/>
            <a:ext cx="8156459" cy="864096"/>
          </a:xfrm>
        </p:spPr>
        <p:txBody>
          <a:bodyPr/>
          <a:lstStyle/>
          <a:p>
            <a:r>
              <a:rPr lang="en-US" dirty="0" smtClean="0"/>
              <a:t>N</a:t>
            </a:r>
            <a:r>
              <a:rPr lang="hu-HU" dirty="0" err="1" smtClean="0"/>
              <a:t>emzetközi</a:t>
            </a:r>
            <a:r>
              <a:rPr lang="hu-HU" dirty="0" smtClean="0"/>
              <a:t> keretrendszerek - </a:t>
            </a:r>
            <a:r>
              <a:rPr lang="hu-HU" dirty="0" err="1" smtClean="0"/>
              <a:t>ETuc</a:t>
            </a:r>
            <a:endParaRPr lang="hu-HU" dirty="0"/>
          </a:p>
        </p:txBody>
      </p:sp>
      <p:sp>
        <p:nvSpPr>
          <p:cNvPr id="2" name="Tartalom helye 1"/>
          <p:cNvSpPr>
            <a:spLocks noGrp="1"/>
          </p:cNvSpPr>
          <p:nvPr>
            <p:ph idx="1"/>
          </p:nvPr>
        </p:nvSpPr>
        <p:spPr>
          <a:xfrm>
            <a:off x="107504" y="1435100"/>
            <a:ext cx="8579296" cy="4691063"/>
          </a:xfrm>
        </p:spPr>
        <p:txBody>
          <a:bodyPr>
            <a:normAutofit/>
          </a:bodyPr>
          <a:lstStyle/>
          <a:p>
            <a:r>
              <a:rPr lang="hu-HU" sz="2400" dirty="0" smtClean="0"/>
              <a:t>2013 </a:t>
            </a:r>
            <a:r>
              <a:rPr lang="hu-HU" sz="2400" b="1" i="1" dirty="0" smtClean="0"/>
              <a:t>„Európa </a:t>
            </a:r>
            <a:r>
              <a:rPr lang="hu-HU" sz="2400" b="1" i="1" dirty="0"/>
              <a:t>új útja: ETUC stratégia a beruházásokért, a fenntartható növekedésért és a minőségi munkahelyekért</a:t>
            </a:r>
            <a:r>
              <a:rPr lang="hu-HU" sz="2400" b="1" i="1" dirty="0" smtClean="0"/>
              <a:t>”</a:t>
            </a:r>
          </a:p>
          <a:p>
            <a:r>
              <a:rPr lang="hu-HU" sz="2400" dirty="0" smtClean="0"/>
              <a:t>2015 </a:t>
            </a:r>
            <a:r>
              <a:rPr lang="hu-HU" sz="2400" i="1" dirty="0" smtClean="0"/>
              <a:t>„</a:t>
            </a:r>
            <a:r>
              <a:rPr lang="hu-HU" sz="2400" b="1" i="1" dirty="0" smtClean="0"/>
              <a:t>A </a:t>
            </a:r>
            <a:r>
              <a:rPr lang="hu-HU" sz="2400" b="1" i="1" dirty="0"/>
              <a:t>minőségi munka felé vezető európai </a:t>
            </a:r>
            <a:r>
              <a:rPr lang="hu-HU" sz="2400" b="1" i="1" dirty="0" smtClean="0"/>
              <a:t>stratégia”</a:t>
            </a:r>
            <a:r>
              <a:rPr lang="en-US" sz="2400" b="1" i="1" dirty="0" smtClean="0"/>
              <a:t> </a:t>
            </a:r>
          </a:p>
          <a:p>
            <a:r>
              <a:rPr lang="en-US" sz="2400" dirty="0" smtClean="0"/>
              <a:t>2015</a:t>
            </a:r>
            <a:r>
              <a:rPr lang="en-US" sz="2400" i="1" dirty="0" smtClean="0"/>
              <a:t> </a:t>
            </a:r>
            <a:r>
              <a:rPr lang="en-US" sz="2400" b="1" i="1" dirty="0" err="1" smtClean="0"/>
              <a:t>Akcióterv</a:t>
            </a:r>
            <a:r>
              <a:rPr lang="en-US" sz="2400" b="1" i="1" dirty="0" smtClean="0"/>
              <a:t> </a:t>
            </a:r>
            <a:r>
              <a:rPr lang="hu-HU" sz="2400" b="1" i="1" dirty="0" smtClean="0"/>
              <a:t>2015-2019 </a:t>
            </a:r>
            <a:r>
              <a:rPr lang="hu-HU" sz="2400" i="1" dirty="0" smtClean="0"/>
              <a:t>➝ </a:t>
            </a:r>
            <a:r>
              <a:rPr lang="hu-HU" sz="2400" dirty="0" smtClean="0"/>
              <a:t>EU szintű </a:t>
            </a:r>
            <a:r>
              <a:rPr lang="hu-HU" sz="2400" dirty="0" err="1" smtClean="0"/>
              <a:t>szocilis</a:t>
            </a:r>
            <a:r>
              <a:rPr lang="hu-HU" sz="2400" dirty="0" smtClean="0"/>
              <a:t> sztenderdek kellenek</a:t>
            </a:r>
          </a:p>
          <a:p>
            <a:r>
              <a:rPr lang="hu-HU" sz="2400" dirty="0" smtClean="0"/>
              <a:t>2017 </a:t>
            </a:r>
            <a:r>
              <a:rPr lang="hu-HU" sz="2400" b="1" i="1" dirty="0"/>
              <a:t>„A minőségi munka definíciója: az ETUC akcióterve a több és jobb munkahelyért</a:t>
            </a:r>
            <a:r>
              <a:rPr lang="hu-HU" sz="2400" b="1" i="1" dirty="0" smtClean="0"/>
              <a:t>”</a:t>
            </a:r>
          </a:p>
          <a:p>
            <a:endParaRPr lang="hu-HU" sz="2400" i="1" dirty="0" smtClean="0"/>
          </a:p>
          <a:p>
            <a:pPr marL="0" indent="0">
              <a:buNone/>
            </a:pPr>
            <a:r>
              <a:rPr lang="hu-HU" sz="2400" i="1" dirty="0" smtClean="0">
                <a:solidFill>
                  <a:srgbClr val="FF0000"/>
                </a:solidFill>
              </a:rPr>
              <a:t>A munka minőségét </a:t>
            </a:r>
            <a:r>
              <a:rPr lang="hu-HU" sz="2400" b="1" i="1" dirty="0" smtClean="0">
                <a:solidFill>
                  <a:srgbClr val="FF0000"/>
                </a:solidFill>
              </a:rPr>
              <a:t>kulcs benchmark</a:t>
            </a:r>
            <a:r>
              <a:rPr lang="hu-HU" sz="2400" i="1" dirty="0" smtClean="0">
                <a:solidFill>
                  <a:srgbClr val="FF0000"/>
                </a:solidFill>
              </a:rPr>
              <a:t>nak tekintik, amivel ezután minden EU kezdeményezést vizsgálnak.</a:t>
            </a:r>
            <a:endParaRPr lang="hu-HU" sz="2400" dirty="0">
              <a:solidFill>
                <a:srgbClr val="FF0000"/>
              </a:solidFill>
            </a:endParaRPr>
          </a:p>
        </p:txBody>
      </p:sp>
    </p:spTree>
    <p:extLst>
      <p:ext uri="{BB962C8B-B14F-4D97-AF65-F5344CB8AC3E}">
        <p14:creationId xmlns:p14="http://schemas.microsoft.com/office/powerpoint/2010/main" val="12888485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a:xfrm>
            <a:off x="447989" y="44624"/>
            <a:ext cx="8156459" cy="864096"/>
          </a:xfrm>
        </p:spPr>
        <p:txBody>
          <a:bodyPr/>
          <a:lstStyle/>
          <a:p>
            <a:r>
              <a:rPr lang="en-US" dirty="0" smtClean="0"/>
              <a:t>N</a:t>
            </a:r>
            <a:r>
              <a:rPr lang="hu-HU" dirty="0" err="1" smtClean="0"/>
              <a:t>emzetközi</a:t>
            </a:r>
            <a:r>
              <a:rPr lang="hu-HU" dirty="0" smtClean="0"/>
              <a:t> keretrendszerek - </a:t>
            </a:r>
            <a:r>
              <a:rPr lang="hu-HU" dirty="0" err="1" smtClean="0"/>
              <a:t>ETuc</a:t>
            </a:r>
            <a:endParaRPr lang="hu-HU" dirty="0"/>
          </a:p>
        </p:txBody>
      </p:sp>
      <p:pic>
        <p:nvPicPr>
          <p:cNvPr id="6" name="Picture 3"/>
          <p:cNvPicPr>
            <a:picLocks noGrp="1"/>
          </p:cNvPicPr>
          <p:nvPr>
            <p:ph idx="1"/>
          </p:nvPr>
        </p:nvPicPr>
        <p:blipFill rotWithShape="1">
          <a:blip r:embed="rId2">
            <a:extLst>
              <a:ext uri="{28A0092B-C50C-407E-A947-70E740481C1C}">
                <a14:useLocalDpi xmlns:a14="http://schemas.microsoft.com/office/drawing/2010/main" val="0"/>
              </a:ext>
            </a:extLst>
          </a:blip>
          <a:srcRect l="17079" t="18345" r="14825" b="9797"/>
          <a:stretch/>
        </p:blipFill>
        <p:spPr bwMode="auto">
          <a:xfrm>
            <a:off x="574637" y="1435100"/>
            <a:ext cx="7716914" cy="508952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223648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zöveg helye 2"/>
          <p:cNvSpPr>
            <a:spLocks noGrp="1"/>
          </p:cNvSpPr>
          <p:nvPr>
            <p:ph type="body" sz="half" idx="2"/>
          </p:nvPr>
        </p:nvSpPr>
        <p:spPr>
          <a:xfrm flipH="1" flipV="1">
            <a:off x="3575049" y="1389382"/>
            <a:ext cx="45719" cy="45719"/>
          </a:xfrm>
        </p:spPr>
        <p:txBody>
          <a:bodyPr>
            <a:normAutofit fontScale="25000" lnSpcReduction="20000"/>
          </a:bodyPr>
          <a:lstStyle/>
          <a:p>
            <a:endParaRPr lang="hu-HU" sz="1800" dirty="0"/>
          </a:p>
          <a:p>
            <a:pPr marL="742950" lvl="1" indent="-285750">
              <a:buFont typeface="Arial" panose="020B0604020202020204" pitchFamily="34" charset="0"/>
              <a:buChar char="•"/>
            </a:pPr>
            <a:endParaRPr lang="hu-HU" sz="1400" dirty="0"/>
          </a:p>
          <a:p>
            <a:endParaRPr lang="hu-HU" dirty="0"/>
          </a:p>
        </p:txBody>
      </p:sp>
      <p:sp>
        <p:nvSpPr>
          <p:cNvPr id="4" name="Cím 3"/>
          <p:cNvSpPr>
            <a:spLocks noGrp="1"/>
          </p:cNvSpPr>
          <p:nvPr>
            <p:ph type="title"/>
          </p:nvPr>
        </p:nvSpPr>
        <p:spPr>
          <a:xfrm>
            <a:off x="611560" y="116632"/>
            <a:ext cx="7272808" cy="864096"/>
          </a:xfrm>
        </p:spPr>
        <p:txBody>
          <a:bodyPr/>
          <a:lstStyle/>
          <a:p>
            <a:r>
              <a:rPr lang="hu-HU" dirty="0" smtClean="0"/>
              <a:t>NEMZETKÖZI KERETRENDSZEREK </a:t>
            </a:r>
            <a:endParaRPr lang="hu-HU" dirty="0"/>
          </a:p>
        </p:txBody>
      </p:sp>
      <p:sp>
        <p:nvSpPr>
          <p:cNvPr id="6" name="Téglalap 5"/>
          <p:cNvSpPr/>
          <p:nvPr/>
        </p:nvSpPr>
        <p:spPr>
          <a:xfrm>
            <a:off x="611560" y="3105835"/>
            <a:ext cx="8075612" cy="3108543"/>
          </a:xfrm>
          <a:prstGeom prst="rect">
            <a:avLst/>
          </a:prstGeom>
        </p:spPr>
        <p:txBody>
          <a:bodyPr wrap="square">
            <a:spAutoFit/>
          </a:bodyPr>
          <a:lstStyle/>
          <a:p>
            <a:endParaRPr lang="hu-HU" dirty="0" smtClean="0">
              <a:solidFill>
                <a:srgbClr val="202122"/>
              </a:solidFill>
              <a:latin typeface="Calibri" charset="0"/>
              <a:ea typeface="Calibri" charset="0"/>
              <a:hlinkClick r:id="rId3"/>
            </a:endParaRPr>
          </a:p>
          <a:p>
            <a:endParaRPr lang="hu-HU" dirty="0">
              <a:solidFill>
                <a:srgbClr val="202122"/>
              </a:solidFill>
              <a:latin typeface="Calibri" charset="0"/>
              <a:ea typeface="Calibri" charset="0"/>
              <a:hlinkClick r:id="rId3"/>
            </a:endParaRPr>
          </a:p>
          <a:p>
            <a:endParaRPr lang="hu-HU" dirty="0" smtClean="0">
              <a:solidFill>
                <a:srgbClr val="202122"/>
              </a:solidFill>
              <a:latin typeface="Calibri" charset="0"/>
              <a:ea typeface="Calibri" charset="0"/>
              <a:hlinkClick r:id="rId3"/>
            </a:endParaRPr>
          </a:p>
          <a:p>
            <a:endParaRPr lang="hu-HU" dirty="0">
              <a:solidFill>
                <a:srgbClr val="202122"/>
              </a:solidFill>
              <a:latin typeface="Calibri" charset="0"/>
              <a:ea typeface="Calibri" charset="0"/>
              <a:hlinkClick r:id="rId3"/>
            </a:endParaRPr>
          </a:p>
          <a:p>
            <a:endParaRPr lang="hu-HU" dirty="0" smtClean="0">
              <a:solidFill>
                <a:srgbClr val="202122"/>
              </a:solidFill>
              <a:latin typeface="Calibri" charset="0"/>
              <a:ea typeface="Calibri" charset="0"/>
              <a:hlinkClick r:id="rId3"/>
            </a:endParaRPr>
          </a:p>
          <a:p>
            <a:endParaRPr lang="hu-HU" dirty="0">
              <a:solidFill>
                <a:srgbClr val="202122"/>
              </a:solidFill>
              <a:latin typeface="Calibri" charset="0"/>
              <a:ea typeface="Calibri" charset="0"/>
              <a:hlinkClick r:id="rId3"/>
            </a:endParaRPr>
          </a:p>
          <a:p>
            <a:endParaRPr lang="hu-HU" dirty="0" smtClean="0">
              <a:solidFill>
                <a:srgbClr val="202122"/>
              </a:solidFill>
              <a:latin typeface="Calibri" charset="0"/>
              <a:ea typeface="Calibri" charset="0"/>
              <a:hlinkClick r:id="rId3"/>
            </a:endParaRPr>
          </a:p>
          <a:p>
            <a:endParaRPr lang="hu-HU" dirty="0">
              <a:solidFill>
                <a:srgbClr val="202122"/>
              </a:solidFill>
              <a:latin typeface="Calibri" charset="0"/>
              <a:ea typeface="Calibri" charset="0"/>
              <a:hlinkClick r:id="rId3"/>
            </a:endParaRPr>
          </a:p>
          <a:p>
            <a:endParaRPr lang="hu-HU" dirty="0" smtClean="0">
              <a:solidFill>
                <a:srgbClr val="202122"/>
              </a:solidFill>
              <a:latin typeface="Calibri" charset="0"/>
              <a:ea typeface="Calibri" charset="0"/>
              <a:hlinkClick r:id="rId3"/>
            </a:endParaRPr>
          </a:p>
          <a:p>
            <a:endParaRPr lang="hu-HU" dirty="0" smtClean="0">
              <a:solidFill>
                <a:srgbClr val="202122"/>
              </a:solidFill>
              <a:latin typeface="Calibri" charset="0"/>
              <a:ea typeface="Calibri" charset="0"/>
              <a:hlinkClick r:id="rId3"/>
            </a:endParaRPr>
          </a:p>
          <a:p>
            <a:endParaRPr lang="hu-HU" sz="1600" dirty="0"/>
          </a:p>
        </p:txBody>
      </p:sp>
      <p:sp>
        <p:nvSpPr>
          <p:cNvPr id="2" name="Tartalom helye 1"/>
          <p:cNvSpPr>
            <a:spLocks noGrp="1"/>
          </p:cNvSpPr>
          <p:nvPr>
            <p:ph idx="1"/>
          </p:nvPr>
        </p:nvSpPr>
        <p:spPr>
          <a:xfrm>
            <a:off x="395536" y="1435100"/>
            <a:ext cx="8291264" cy="5090244"/>
          </a:xfrm>
        </p:spPr>
        <p:txBody>
          <a:bodyPr>
            <a:normAutofit/>
          </a:bodyPr>
          <a:lstStyle/>
          <a:p>
            <a:pPr marL="0" indent="0" algn="ctr">
              <a:buNone/>
            </a:pPr>
            <a:r>
              <a:rPr lang="hu-HU" b="1" dirty="0" smtClean="0"/>
              <a:t>Businesseurope</a:t>
            </a:r>
            <a:endParaRPr lang="hu-HU" b="1" dirty="0"/>
          </a:p>
          <a:p>
            <a:pPr marL="0" indent="0">
              <a:buNone/>
            </a:pPr>
            <a:r>
              <a:rPr lang="hu-HU" sz="2800" dirty="0" smtClean="0"/>
              <a:t>Gyors reakció az EU Lisszaboni menetrendjére</a:t>
            </a:r>
          </a:p>
          <a:p>
            <a:pPr marL="0" indent="0">
              <a:buNone/>
            </a:pPr>
            <a:r>
              <a:rPr lang="hu-HU" sz="2800" dirty="0" smtClean="0"/>
              <a:t>➝ 2001 saját állásfoglalás 9 indikátorral</a:t>
            </a:r>
          </a:p>
          <a:p>
            <a:pPr marL="0" indent="0">
              <a:buNone/>
            </a:pPr>
            <a:endParaRPr lang="hu-HU" sz="2800" b="1" dirty="0"/>
          </a:p>
          <a:p>
            <a:pPr marL="0" indent="0">
              <a:buNone/>
            </a:pPr>
            <a:endParaRPr lang="hu-HU" sz="2400" b="1" dirty="0"/>
          </a:p>
        </p:txBody>
      </p:sp>
      <p:pic>
        <p:nvPicPr>
          <p:cNvPr id="7" name="Picture 7"/>
          <p:cNvPicPr/>
          <p:nvPr/>
        </p:nvPicPr>
        <p:blipFill rotWithShape="1">
          <a:blip r:embed="rId4">
            <a:extLst>
              <a:ext uri="{28A0092B-C50C-407E-A947-70E740481C1C}">
                <a14:useLocalDpi xmlns:a14="http://schemas.microsoft.com/office/drawing/2010/main" val="0"/>
              </a:ext>
            </a:extLst>
          </a:blip>
          <a:srcRect l="22726" t="25422" r="18864" b="43110"/>
          <a:stretch/>
        </p:blipFill>
        <p:spPr bwMode="auto">
          <a:xfrm>
            <a:off x="611560" y="3406067"/>
            <a:ext cx="7848872" cy="280831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685852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rtalom helye 1"/>
          <p:cNvSpPr>
            <a:spLocks noGrp="1"/>
          </p:cNvSpPr>
          <p:nvPr>
            <p:ph idx="1"/>
          </p:nvPr>
        </p:nvSpPr>
        <p:spPr>
          <a:xfrm>
            <a:off x="323528" y="1268760"/>
            <a:ext cx="8363272" cy="5256584"/>
          </a:xfrm>
        </p:spPr>
        <p:txBody>
          <a:bodyPr>
            <a:normAutofit/>
          </a:bodyPr>
          <a:lstStyle/>
          <a:p>
            <a:r>
              <a:rPr lang="hu-HU" sz="2400" b="1" dirty="0" smtClean="0"/>
              <a:t>Európai </a:t>
            </a:r>
            <a:r>
              <a:rPr lang="hu-HU" sz="2400" b="1" dirty="0"/>
              <a:t>Munkakörülmények </a:t>
            </a:r>
            <a:r>
              <a:rPr lang="hu-HU" sz="2400" b="1" dirty="0" smtClean="0"/>
              <a:t>Felmérés (EWCS) </a:t>
            </a:r>
            <a:r>
              <a:rPr lang="hu-HU" sz="2400" dirty="0" smtClean="0"/>
              <a:t>Eurofund, 5 évente (</a:t>
            </a:r>
            <a:r>
              <a:rPr lang="hu-HU" sz="2400" dirty="0" err="1" smtClean="0"/>
              <a:t>Mo</a:t>
            </a:r>
            <a:r>
              <a:rPr lang="hu-HU" sz="2400" dirty="0" smtClean="0"/>
              <a:t>-n 2005 óta) a munkavállalók konkrét tapasztalatai ➝ </a:t>
            </a:r>
            <a:r>
              <a:rPr lang="hu-HU" sz="2400" dirty="0" err="1" smtClean="0"/>
              <a:t>survey</a:t>
            </a:r>
            <a:r>
              <a:rPr lang="hu-HU" sz="2400" dirty="0" smtClean="0"/>
              <a:t> </a:t>
            </a:r>
            <a:r>
              <a:rPr lang="hu-HU" sz="2400" dirty="0" err="1" smtClean="0"/>
              <a:t>mapping</a:t>
            </a:r>
            <a:r>
              <a:rPr lang="hu-HU" sz="2400" dirty="0" smtClean="0"/>
              <a:t> </a:t>
            </a:r>
            <a:r>
              <a:rPr lang="hu-HU" sz="2400" dirty="0" err="1" smtClean="0"/>
              <a:t>tool</a:t>
            </a:r>
            <a:endParaRPr lang="hu-HU" sz="2400" dirty="0" smtClean="0"/>
          </a:p>
          <a:p>
            <a:endParaRPr lang="hu-HU" sz="2400" dirty="0"/>
          </a:p>
          <a:p>
            <a:endParaRPr lang="hu-HU" sz="2400" dirty="0" smtClean="0"/>
          </a:p>
        </p:txBody>
      </p:sp>
      <p:sp>
        <p:nvSpPr>
          <p:cNvPr id="4" name="Cím 3"/>
          <p:cNvSpPr>
            <a:spLocks noGrp="1"/>
          </p:cNvSpPr>
          <p:nvPr>
            <p:ph type="title"/>
          </p:nvPr>
        </p:nvSpPr>
        <p:spPr>
          <a:xfrm>
            <a:off x="447989" y="44624"/>
            <a:ext cx="8588507" cy="864096"/>
          </a:xfrm>
        </p:spPr>
        <p:txBody>
          <a:bodyPr/>
          <a:lstStyle/>
          <a:p>
            <a:r>
              <a:rPr lang="en-US" dirty="0" smtClean="0"/>
              <a:t>N</a:t>
            </a:r>
            <a:r>
              <a:rPr lang="hu-HU" dirty="0" err="1" smtClean="0"/>
              <a:t>emzetközi</a:t>
            </a:r>
            <a:r>
              <a:rPr lang="hu-HU" dirty="0" smtClean="0"/>
              <a:t> felmérések  1. </a:t>
            </a:r>
            <a:endParaRPr lang="hu-HU" dirty="0"/>
          </a:p>
        </p:txBody>
      </p:sp>
      <p:pic>
        <p:nvPicPr>
          <p:cNvPr id="7" name="Picture 1"/>
          <p:cNvPicPr/>
          <p:nvPr/>
        </p:nvPicPr>
        <p:blipFill rotWithShape="1">
          <a:blip r:embed="rId3">
            <a:extLst>
              <a:ext uri="{28A0092B-C50C-407E-A947-70E740481C1C}">
                <a14:useLocalDpi xmlns:a14="http://schemas.microsoft.com/office/drawing/2010/main" val="0"/>
              </a:ext>
            </a:extLst>
          </a:blip>
          <a:srcRect l="38862" t="21526" r="14540" b="21892"/>
          <a:stretch/>
        </p:blipFill>
        <p:spPr bwMode="auto">
          <a:xfrm>
            <a:off x="1331640" y="2492896"/>
            <a:ext cx="6007496" cy="403244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256334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rtalom helye 1"/>
          <p:cNvSpPr>
            <a:spLocks noGrp="1"/>
          </p:cNvSpPr>
          <p:nvPr>
            <p:ph idx="1"/>
          </p:nvPr>
        </p:nvSpPr>
        <p:spPr>
          <a:xfrm>
            <a:off x="323528" y="1268760"/>
            <a:ext cx="8363272" cy="5256584"/>
          </a:xfrm>
        </p:spPr>
        <p:txBody>
          <a:bodyPr>
            <a:normAutofit/>
          </a:bodyPr>
          <a:lstStyle/>
          <a:p>
            <a:r>
              <a:rPr lang="hu-HU" sz="2400" b="1" dirty="0" smtClean="0"/>
              <a:t>Európai </a:t>
            </a:r>
            <a:r>
              <a:rPr lang="hu-HU" sz="2400" b="1" dirty="0"/>
              <a:t>Társadalmi Felmérés </a:t>
            </a:r>
            <a:r>
              <a:rPr lang="hu-HU" sz="2400" b="1" dirty="0" smtClean="0"/>
              <a:t>(ESS)</a:t>
            </a:r>
            <a:br>
              <a:rPr lang="hu-HU" sz="2400" b="1" dirty="0" smtClean="0"/>
            </a:br>
            <a:r>
              <a:rPr lang="hu-HU" sz="2400" dirty="0" smtClean="0"/>
              <a:t>(TÁRKI+MTA), </a:t>
            </a:r>
            <a:r>
              <a:rPr lang="hu-HU" sz="2400" dirty="0" err="1" smtClean="0"/>
              <a:t>törzsmodul+rotációs</a:t>
            </a:r>
            <a:r>
              <a:rPr lang="hu-HU" sz="2400" dirty="0" smtClean="0"/>
              <a:t> modul (2004, 2010)</a:t>
            </a:r>
          </a:p>
          <a:p>
            <a:r>
              <a:rPr lang="hu-HU" sz="2400" b="1" dirty="0" err="1" smtClean="0"/>
              <a:t>Flash</a:t>
            </a:r>
            <a:r>
              <a:rPr lang="hu-HU" sz="2400" b="1" dirty="0" smtClean="0"/>
              <a:t> </a:t>
            </a:r>
            <a:r>
              <a:rPr lang="hu-HU" sz="2400" b="1" dirty="0" err="1" smtClean="0"/>
              <a:t>Eurobarometer</a:t>
            </a:r>
            <a:r>
              <a:rPr lang="hu-HU" sz="2400" b="1" dirty="0" smtClean="0"/>
              <a:t>,</a:t>
            </a:r>
            <a:r>
              <a:rPr lang="hu-HU" sz="2400" dirty="0" smtClean="0"/>
              <a:t> 2014 - munkakörülmények</a:t>
            </a:r>
            <a:endParaRPr lang="en-US" sz="2400" dirty="0"/>
          </a:p>
          <a:p>
            <a:endParaRPr lang="en-US" sz="3600" dirty="0"/>
          </a:p>
          <a:p>
            <a:pPr marL="0" indent="0">
              <a:buNone/>
            </a:pPr>
            <a:endParaRPr lang="hu-HU" sz="3300" b="1" dirty="0" smtClean="0">
              <a:solidFill>
                <a:srgbClr val="FF0000"/>
              </a:solidFill>
            </a:endParaRPr>
          </a:p>
        </p:txBody>
      </p:sp>
      <p:sp>
        <p:nvSpPr>
          <p:cNvPr id="4" name="Cím 3"/>
          <p:cNvSpPr>
            <a:spLocks noGrp="1"/>
          </p:cNvSpPr>
          <p:nvPr>
            <p:ph type="title"/>
          </p:nvPr>
        </p:nvSpPr>
        <p:spPr>
          <a:xfrm>
            <a:off x="447989" y="44624"/>
            <a:ext cx="8588507" cy="864096"/>
          </a:xfrm>
        </p:spPr>
        <p:txBody>
          <a:bodyPr/>
          <a:lstStyle/>
          <a:p>
            <a:r>
              <a:rPr lang="en-US" dirty="0" smtClean="0"/>
              <a:t>N</a:t>
            </a:r>
            <a:r>
              <a:rPr lang="hu-HU" dirty="0" err="1" smtClean="0"/>
              <a:t>emzetközi</a:t>
            </a:r>
            <a:r>
              <a:rPr lang="hu-HU" dirty="0" smtClean="0"/>
              <a:t> felmérések  1. </a:t>
            </a:r>
            <a:endParaRPr lang="hu-HU" dirty="0"/>
          </a:p>
        </p:txBody>
      </p:sp>
      <p:pic>
        <p:nvPicPr>
          <p:cNvPr id="5" name="Picture 6"/>
          <p:cNvPicPr/>
          <p:nvPr/>
        </p:nvPicPr>
        <p:blipFill rotWithShape="1">
          <a:blip r:embed="rId3">
            <a:extLst>
              <a:ext uri="{28A0092B-C50C-407E-A947-70E740481C1C}">
                <a14:useLocalDpi xmlns:a14="http://schemas.microsoft.com/office/drawing/2010/main" val="0"/>
              </a:ext>
            </a:extLst>
          </a:blip>
          <a:srcRect l="21996" t="28934" r="29842" b="28246"/>
          <a:stretch/>
        </p:blipFill>
        <p:spPr bwMode="auto">
          <a:xfrm>
            <a:off x="611560" y="2636912"/>
            <a:ext cx="7602016" cy="345638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317804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rtalom helye 1"/>
          <p:cNvSpPr>
            <a:spLocks noGrp="1"/>
          </p:cNvSpPr>
          <p:nvPr>
            <p:ph idx="1"/>
          </p:nvPr>
        </p:nvSpPr>
        <p:spPr>
          <a:xfrm>
            <a:off x="611560" y="1435100"/>
            <a:ext cx="8075240" cy="4691063"/>
          </a:xfrm>
        </p:spPr>
        <p:txBody>
          <a:bodyPr>
            <a:normAutofit fontScale="92500" lnSpcReduction="20000"/>
          </a:bodyPr>
          <a:lstStyle/>
          <a:p>
            <a:pPr>
              <a:spcBef>
                <a:spcPts val="0"/>
              </a:spcBef>
            </a:pPr>
            <a:r>
              <a:rPr lang="hu-HU" dirty="0" smtClean="0"/>
              <a:t>„Ha van munkád, szerencsés vagy....”</a:t>
            </a:r>
          </a:p>
          <a:p>
            <a:pPr>
              <a:spcBef>
                <a:spcPts val="0"/>
              </a:spcBef>
            </a:pPr>
            <a:r>
              <a:rPr lang="hu-HU" dirty="0" smtClean="0"/>
              <a:t>„Ne panaszkodj, neked legalább van munkád....”</a:t>
            </a:r>
          </a:p>
          <a:p>
            <a:pPr>
              <a:spcBef>
                <a:spcPts val="0"/>
              </a:spcBef>
            </a:pPr>
            <a:r>
              <a:rPr lang="hu-HU" dirty="0" smtClean="0"/>
              <a:t>”Nem értem mi a gondja, hiszen eleget keres...”</a:t>
            </a:r>
          </a:p>
          <a:p>
            <a:pPr>
              <a:spcBef>
                <a:spcPts val="0"/>
              </a:spcBef>
            </a:pPr>
            <a:r>
              <a:rPr lang="hu-HU" dirty="0" smtClean="0"/>
              <a:t>„Igaz, hogy túlórázik, de legalább hétévégén nem kell dolgoznia...”</a:t>
            </a:r>
          </a:p>
          <a:p>
            <a:pPr>
              <a:spcBef>
                <a:spcPts val="0"/>
              </a:spcBef>
            </a:pPr>
            <a:r>
              <a:rPr lang="hu-HU" dirty="0" smtClean="0"/>
              <a:t>„A szomszéd is el tudja hozni a gyereket a napköziből, nem?”</a:t>
            </a:r>
          </a:p>
          <a:p>
            <a:pPr>
              <a:spcBef>
                <a:spcPts val="0"/>
              </a:spcBef>
            </a:pPr>
            <a:r>
              <a:rPr lang="hu-HU" dirty="0" smtClean="0"/>
              <a:t>”Ez egy munkahely, nem luxushotel...” </a:t>
            </a:r>
          </a:p>
          <a:p>
            <a:pPr>
              <a:spcBef>
                <a:spcPts val="0"/>
              </a:spcBef>
            </a:pPr>
            <a:endParaRPr lang="hu-HU" dirty="0"/>
          </a:p>
          <a:p>
            <a:pPr marL="0" indent="0">
              <a:spcBef>
                <a:spcPts val="0"/>
              </a:spcBef>
              <a:buNone/>
            </a:pPr>
            <a:r>
              <a:rPr lang="hu-HU" dirty="0" smtClean="0"/>
              <a:t>Tényleg elég ennyi</a:t>
            </a:r>
            <a:r>
              <a:rPr lang="hu-HU" dirty="0" smtClean="0"/>
              <a:t>?</a:t>
            </a:r>
            <a:endParaRPr lang="hu-HU" dirty="0" smtClean="0"/>
          </a:p>
          <a:p>
            <a:pPr marL="0" indent="0">
              <a:spcBef>
                <a:spcPts val="0"/>
              </a:spcBef>
              <a:buNone/>
            </a:pPr>
            <a:endParaRPr lang="hu-HU" dirty="0"/>
          </a:p>
          <a:p>
            <a:pPr marL="0" indent="0">
              <a:spcBef>
                <a:spcPts val="0"/>
              </a:spcBef>
              <a:buNone/>
            </a:pPr>
            <a:endParaRPr lang="hu-HU" dirty="0" smtClean="0"/>
          </a:p>
        </p:txBody>
      </p:sp>
      <p:sp>
        <p:nvSpPr>
          <p:cNvPr id="3" name="Szöveg helye 2"/>
          <p:cNvSpPr>
            <a:spLocks noGrp="1"/>
          </p:cNvSpPr>
          <p:nvPr>
            <p:ph type="body" sz="half" idx="2"/>
          </p:nvPr>
        </p:nvSpPr>
        <p:spPr>
          <a:xfrm flipH="1" flipV="1">
            <a:off x="3575049" y="1389382"/>
            <a:ext cx="45719" cy="45719"/>
          </a:xfrm>
        </p:spPr>
        <p:txBody>
          <a:bodyPr>
            <a:normAutofit fontScale="25000" lnSpcReduction="20000"/>
          </a:bodyPr>
          <a:lstStyle/>
          <a:p>
            <a:endParaRPr lang="hu-HU" sz="1800" dirty="0"/>
          </a:p>
          <a:p>
            <a:pPr marL="742950" lvl="1" indent="-285750">
              <a:buFont typeface="Arial" panose="020B0604020202020204" pitchFamily="34" charset="0"/>
              <a:buChar char="•"/>
            </a:pPr>
            <a:endParaRPr lang="hu-HU" sz="1400" dirty="0"/>
          </a:p>
          <a:p>
            <a:endParaRPr lang="hu-HU" dirty="0"/>
          </a:p>
        </p:txBody>
      </p:sp>
      <p:sp>
        <p:nvSpPr>
          <p:cNvPr id="4" name="Cím 3"/>
          <p:cNvSpPr>
            <a:spLocks noGrp="1"/>
          </p:cNvSpPr>
          <p:nvPr>
            <p:ph type="title"/>
          </p:nvPr>
        </p:nvSpPr>
        <p:spPr>
          <a:xfrm>
            <a:off x="611560" y="116632"/>
            <a:ext cx="6356259" cy="864096"/>
          </a:xfrm>
        </p:spPr>
        <p:txBody>
          <a:bodyPr/>
          <a:lstStyle/>
          <a:p>
            <a:r>
              <a:rPr lang="hu-HU" dirty="0" smtClean="0"/>
              <a:t>Miért fontos a munka minősége?</a:t>
            </a:r>
            <a:endParaRPr lang="hu-HU" dirty="0"/>
          </a:p>
        </p:txBody>
      </p:sp>
    </p:spTree>
    <p:extLst>
      <p:ext uri="{BB962C8B-B14F-4D97-AF65-F5344CB8AC3E}">
        <p14:creationId xmlns:p14="http://schemas.microsoft.com/office/powerpoint/2010/main" val="3975995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rtalom helye 1"/>
          <p:cNvSpPr>
            <a:spLocks noGrp="1"/>
          </p:cNvSpPr>
          <p:nvPr>
            <p:ph idx="1"/>
          </p:nvPr>
        </p:nvSpPr>
        <p:spPr>
          <a:xfrm>
            <a:off x="323528" y="1268760"/>
            <a:ext cx="8363272" cy="5256584"/>
          </a:xfrm>
        </p:spPr>
        <p:txBody>
          <a:bodyPr>
            <a:normAutofit/>
          </a:bodyPr>
          <a:lstStyle/>
          <a:p>
            <a:endParaRPr lang="hu-HU" sz="2800" b="1" dirty="0" smtClean="0"/>
          </a:p>
          <a:p>
            <a:r>
              <a:rPr lang="hu-HU" b="1" dirty="0" smtClean="0"/>
              <a:t>Munkaerő-felmérés </a:t>
            </a:r>
            <a:r>
              <a:rPr lang="hu-HU" dirty="0" smtClean="0"/>
              <a:t>(LFS) </a:t>
            </a:r>
            <a:endParaRPr lang="hu-HU" dirty="0" smtClean="0"/>
          </a:p>
          <a:p>
            <a:r>
              <a:rPr lang="hu-HU" b="1" dirty="0" smtClean="0"/>
              <a:t>Európai </a:t>
            </a:r>
            <a:r>
              <a:rPr lang="hu-HU" b="1" dirty="0"/>
              <a:t>Életkörülmény Felmérés </a:t>
            </a:r>
            <a:r>
              <a:rPr lang="hu-HU" dirty="0" smtClean="0"/>
              <a:t>(EQLS</a:t>
            </a:r>
            <a:r>
              <a:rPr lang="hu-HU" dirty="0" smtClean="0"/>
              <a:t>) </a:t>
            </a:r>
          </a:p>
          <a:p>
            <a:r>
              <a:rPr lang="hu-HU" b="1" dirty="0" smtClean="0"/>
              <a:t>Nemzetközi </a:t>
            </a:r>
            <a:r>
              <a:rPr lang="hu-HU" b="1" dirty="0"/>
              <a:t>Társadalmi Felmérés Program </a:t>
            </a:r>
            <a:r>
              <a:rPr lang="hu-HU" dirty="0"/>
              <a:t>(ISSP</a:t>
            </a:r>
            <a:r>
              <a:rPr lang="hu-HU" dirty="0" smtClean="0"/>
              <a:t>)</a:t>
            </a:r>
            <a:endParaRPr lang="hu-HU" dirty="0" smtClean="0"/>
          </a:p>
          <a:p>
            <a:r>
              <a:rPr lang="hu-HU" b="1" dirty="0" smtClean="0"/>
              <a:t>Gallup </a:t>
            </a:r>
            <a:r>
              <a:rPr lang="hu-HU" b="1" dirty="0" smtClean="0"/>
              <a:t>világfelmérés</a:t>
            </a:r>
            <a:endParaRPr lang="hu-HU" dirty="0"/>
          </a:p>
          <a:p>
            <a:pPr marL="0" indent="0">
              <a:buNone/>
            </a:pPr>
            <a:endParaRPr lang="hu-HU" sz="3300" b="1" dirty="0" smtClean="0">
              <a:solidFill>
                <a:srgbClr val="FF0000"/>
              </a:solidFill>
            </a:endParaRPr>
          </a:p>
        </p:txBody>
      </p:sp>
      <p:sp>
        <p:nvSpPr>
          <p:cNvPr id="4" name="Cím 3"/>
          <p:cNvSpPr>
            <a:spLocks noGrp="1"/>
          </p:cNvSpPr>
          <p:nvPr>
            <p:ph type="title"/>
          </p:nvPr>
        </p:nvSpPr>
        <p:spPr>
          <a:xfrm>
            <a:off x="447989" y="44624"/>
            <a:ext cx="8588507" cy="864096"/>
          </a:xfrm>
        </p:spPr>
        <p:txBody>
          <a:bodyPr/>
          <a:lstStyle/>
          <a:p>
            <a:r>
              <a:rPr lang="en-US" dirty="0" smtClean="0"/>
              <a:t>N</a:t>
            </a:r>
            <a:r>
              <a:rPr lang="hu-HU" dirty="0" err="1" smtClean="0"/>
              <a:t>emzetközi</a:t>
            </a:r>
            <a:r>
              <a:rPr lang="hu-HU" dirty="0" smtClean="0"/>
              <a:t> felmérések  2. </a:t>
            </a:r>
            <a:endParaRPr lang="hu-HU" dirty="0"/>
          </a:p>
        </p:txBody>
      </p:sp>
    </p:spTree>
    <p:extLst>
      <p:ext uri="{BB962C8B-B14F-4D97-AF65-F5344CB8AC3E}">
        <p14:creationId xmlns:p14="http://schemas.microsoft.com/office/powerpoint/2010/main" val="5051458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rtalom helye 1"/>
          <p:cNvSpPr>
            <a:spLocks noGrp="1"/>
          </p:cNvSpPr>
          <p:nvPr>
            <p:ph idx="1"/>
          </p:nvPr>
        </p:nvSpPr>
        <p:spPr>
          <a:xfrm>
            <a:off x="611560" y="1435100"/>
            <a:ext cx="8075240" cy="4691063"/>
          </a:xfrm>
        </p:spPr>
        <p:txBody>
          <a:bodyPr>
            <a:normAutofit/>
          </a:bodyPr>
          <a:lstStyle/>
          <a:p>
            <a:pPr marL="0" indent="0">
              <a:spcBef>
                <a:spcPts val="0"/>
              </a:spcBef>
              <a:buNone/>
            </a:pPr>
            <a:r>
              <a:rPr lang="hu-HU" sz="2600" b="1" dirty="0" smtClean="0"/>
              <a:t>KSH A szubjektív jóllét indikátorrendszere, 2013 </a:t>
            </a:r>
          </a:p>
          <a:p>
            <a:pPr marL="0" indent="0">
              <a:spcBef>
                <a:spcPts val="0"/>
              </a:spcBef>
              <a:buNone/>
            </a:pPr>
            <a:r>
              <a:rPr lang="hu-HU" sz="2000" dirty="0"/>
              <a:t>A</a:t>
            </a:r>
            <a:r>
              <a:rPr lang="hu-HU" sz="2000" dirty="0" smtClean="0"/>
              <a:t> munkával való elégedettség az egyik vizsgált dimenzió</a:t>
            </a:r>
          </a:p>
          <a:p>
            <a:pPr>
              <a:spcBef>
                <a:spcPts val="0"/>
              </a:spcBef>
              <a:buFontTx/>
              <a:buChar char="-"/>
            </a:pPr>
            <a:r>
              <a:rPr lang="en-US" sz="2000" dirty="0" smtClean="0"/>
              <a:t>h</a:t>
            </a:r>
            <a:r>
              <a:rPr lang="hu-HU" sz="2000" dirty="0" err="1" smtClean="0"/>
              <a:t>eti</a:t>
            </a:r>
            <a:r>
              <a:rPr lang="hu-HU" sz="2000" dirty="0" smtClean="0"/>
              <a:t> 50 óránál többet dolgozók</a:t>
            </a:r>
          </a:p>
          <a:p>
            <a:pPr>
              <a:spcBef>
                <a:spcPts val="0"/>
              </a:spcBef>
              <a:buFontTx/>
              <a:buChar char="-"/>
            </a:pPr>
            <a:r>
              <a:rPr lang="en-US" sz="2000" dirty="0"/>
              <a:t>n</a:t>
            </a:r>
            <a:r>
              <a:rPr lang="hu-HU" sz="2000" dirty="0" err="1" smtClean="0"/>
              <a:t>em</a:t>
            </a:r>
            <a:r>
              <a:rPr lang="hu-HU" sz="2000" dirty="0" smtClean="0"/>
              <a:t> szokványos munkarendben dolgozók</a:t>
            </a:r>
          </a:p>
          <a:p>
            <a:pPr>
              <a:spcBef>
                <a:spcPts val="0"/>
              </a:spcBef>
              <a:buFontTx/>
              <a:buChar char="-"/>
            </a:pPr>
            <a:r>
              <a:rPr lang="en-US" sz="2000" dirty="0"/>
              <a:t>s</a:t>
            </a:r>
            <a:r>
              <a:rPr lang="hu-HU" sz="2000" dirty="0" err="1" smtClean="0"/>
              <a:t>zabadidő</a:t>
            </a:r>
            <a:r>
              <a:rPr lang="hu-HU" sz="2000" dirty="0" smtClean="0"/>
              <a:t> mennyiségével való elégedettség</a:t>
            </a:r>
          </a:p>
          <a:p>
            <a:pPr>
              <a:spcBef>
                <a:spcPts val="0"/>
              </a:spcBef>
              <a:buFontTx/>
              <a:buChar char="-"/>
            </a:pPr>
            <a:r>
              <a:rPr lang="en-US" sz="2000" dirty="0"/>
              <a:t>m</a:t>
            </a:r>
            <a:r>
              <a:rPr lang="hu-HU" sz="2000" dirty="0" smtClean="0"/>
              <a:t>unkával való elégedettség</a:t>
            </a:r>
          </a:p>
          <a:p>
            <a:pPr>
              <a:spcBef>
                <a:spcPts val="0"/>
              </a:spcBef>
              <a:buFontTx/>
              <a:buChar char="-"/>
            </a:pPr>
            <a:endParaRPr lang="hu-HU" sz="2000" dirty="0" smtClean="0"/>
          </a:p>
          <a:p>
            <a:pPr marL="0" indent="0">
              <a:spcBef>
                <a:spcPts val="0"/>
              </a:spcBef>
              <a:buNone/>
            </a:pPr>
            <a:endParaRPr lang="hu-HU" sz="3000" b="1" dirty="0" smtClean="0"/>
          </a:p>
          <a:p>
            <a:pPr>
              <a:spcBef>
                <a:spcPts val="0"/>
              </a:spcBef>
              <a:buFontTx/>
              <a:buChar char="-"/>
            </a:pPr>
            <a:endParaRPr lang="hu-HU" sz="2500" dirty="0" smtClean="0"/>
          </a:p>
          <a:p>
            <a:pPr>
              <a:spcBef>
                <a:spcPts val="0"/>
              </a:spcBef>
              <a:buFontTx/>
              <a:buChar char="-"/>
            </a:pPr>
            <a:endParaRPr lang="hu-HU" sz="2500" dirty="0"/>
          </a:p>
        </p:txBody>
      </p:sp>
      <p:sp>
        <p:nvSpPr>
          <p:cNvPr id="3" name="Szöveg helye 2"/>
          <p:cNvSpPr>
            <a:spLocks noGrp="1"/>
          </p:cNvSpPr>
          <p:nvPr>
            <p:ph type="body" sz="half" idx="2"/>
          </p:nvPr>
        </p:nvSpPr>
        <p:spPr>
          <a:xfrm flipH="1" flipV="1">
            <a:off x="3575049" y="1389382"/>
            <a:ext cx="45719" cy="45719"/>
          </a:xfrm>
        </p:spPr>
        <p:txBody>
          <a:bodyPr>
            <a:normAutofit fontScale="25000" lnSpcReduction="20000"/>
          </a:bodyPr>
          <a:lstStyle/>
          <a:p>
            <a:endParaRPr lang="hu-HU" sz="1800" dirty="0"/>
          </a:p>
          <a:p>
            <a:pPr marL="742950" lvl="1" indent="-285750">
              <a:buFont typeface="Arial" panose="020B0604020202020204" pitchFamily="34" charset="0"/>
              <a:buChar char="•"/>
            </a:pPr>
            <a:endParaRPr lang="hu-HU" sz="1400" dirty="0"/>
          </a:p>
          <a:p>
            <a:endParaRPr lang="hu-HU" dirty="0"/>
          </a:p>
        </p:txBody>
      </p:sp>
      <p:sp>
        <p:nvSpPr>
          <p:cNvPr id="4" name="Cím 3"/>
          <p:cNvSpPr>
            <a:spLocks noGrp="1"/>
          </p:cNvSpPr>
          <p:nvPr>
            <p:ph type="title"/>
          </p:nvPr>
        </p:nvSpPr>
        <p:spPr>
          <a:xfrm>
            <a:off x="611560" y="116632"/>
            <a:ext cx="7272808" cy="864096"/>
          </a:xfrm>
        </p:spPr>
        <p:txBody>
          <a:bodyPr/>
          <a:lstStyle/>
          <a:p>
            <a:r>
              <a:rPr lang="en-US" dirty="0" smtClean="0"/>
              <a:t>K</a:t>
            </a:r>
            <a:r>
              <a:rPr lang="hu-HU" dirty="0" err="1" smtClean="0"/>
              <a:t>apcsolódó</a:t>
            </a:r>
            <a:r>
              <a:rPr lang="hu-HU" dirty="0" smtClean="0"/>
              <a:t> hazai adatgyűjtések 1.</a:t>
            </a:r>
            <a:endParaRPr lang="hu-HU" dirty="0"/>
          </a:p>
        </p:txBody>
      </p:sp>
      <p:pic>
        <p:nvPicPr>
          <p:cNvPr id="5" name="Picture 1"/>
          <p:cNvPicPr/>
          <p:nvPr/>
        </p:nvPicPr>
        <p:blipFill rotWithShape="1">
          <a:blip r:embed="rId3">
            <a:extLst>
              <a:ext uri="{28A0092B-C50C-407E-A947-70E740481C1C}">
                <a14:useLocalDpi xmlns:a14="http://schemas.microsoft.com/office/drawing/2010/main" val="0"/>
              </a:ext>
            </a:extLst>
          </a:blip>
          <a:srcRect l="10870" t="19875" r="15780" b="27181"/>
          <a:stretch/>
        </p:blipFill>
        <p:spPr bwMode="auto">
          <a:xfrm>
            <a:off x="1619672" y="3645024"/>
            <a:ext cx="5760640" cy="276782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682323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rtalom helye 1"/>
          <p:cNvSpPr>
            <a:spLocks noGrp="1"/>
          </p:cNvSpPr>
          <p:nvPr>
            <p:ph idx="1"/>
          </p:nvPr>
        </p:nvSpPr>
        <p:spPr>
          <a:xfrm>
            <a:off x="611560" y="1435100"/>
            <a:ext cx="8075240" cy="4691063"/>
          </a:xfrm>
        </p:spPr>
        <p:txBody>
          <a:bodyPr>
            <a:normAutofit/>
          </a:bodyPr>
          <a:lstStyle/>
          <a:p>
            <a:pPr marL="0" indent="0">
              <a:spcBef>
                <a:spcPts val="0"/>
              </a:spcBef>
              <a:buNone/>
            </a:pPr>
            <a:r>
              <a:rPr lang="hu-HU" sz="2800" b="1" dirty="0"/>
              <a:t>KSH 2016. évi mikrocenzus</a:t>
            </a:r>
          </a:p>
          <a:p>
            <a:pPr>
              <a:spcBef>
                <a:spcPts val="0"/>
              </a:spcBef>
              <a:buFontTx/>
              <a:buChar char="-"/>
            </a:pPr>
            <a:endParaRPr lang="hu-HU" sz="2500" dirty="0" smtClean="0"/>
          </a:p>
          <a:p>
            <a:pPr>
              <a:spcBef>
                <a:spcPts val="0"/>
              </a:spcBef>
              <a:buFontTx/>
              <a:buChar char="-"/>
            </a:pPr>
            <a:endParaRPr lang="hu-HU" sz="2500" dirty="0"/>
          </a:p>
        </p:txBody>
      </p:sp>
      <p:sp>
        <p:nvSpPr>
          <p:cNvPr id="3" name="Szöveg helye 2"/>
          <p:cNvSpPr>
            <a:spLocks noGrp="1"/>
          </p:cNvSpPr>
          <p:nvPr>
            <p:ph type="body" sz="half" idx="2"/>
          </p:nvPr>
        </p:nvSpPr>
        <p:spPr>
          <a:xfrm flipH="1" flipV="1">
            <a:off x="3575049" y="1389382"/>
            <a:ext cx="45719" cy="45719"/>
          </a:xfrm>
        </p:spPr>
        <p:txBody>
          <a:bodyPr>
            <a:normAutofit fontScale="25000" lnSpcReduction="20000"/>
          </a:bodyPr>
          <a:lstStyle/>
          <a:p>
            <a:endParaRPr lang="hu-HU" sz="1800" dirty="0"/>
          </a:p>
          <a:p>
            <a:pPr marL="742950" lvl="1" indent="-285750">
              <a:buFont typeface="Arial" panose="020B0604020202020204" pitchFamily="34" charset="0"/>
              <a:buChar char="•"/>
            </a:pPr>
            <a:endParaRPr lang="hu-HU" sz="1400" dirty="0"/>
          </a:p>
          <a:p>
            <a:endParaRPr lang="hu-HU" dirty="0"/>
          </a:p>
        </p:txBody>
      </p:sp>
      <p:sp>
        <p:nvSpPr>
          <p:cNvPr id="4" name="Cím 3"/>
          <p:cNvSpPr>
            <a:spLocks noGrp="1"/>
          </p:cNvSpPr>
          <p:nvPr>
            <p:ph type="title"/>
          </p:nvPr>
        </p:nvSpPr>
        <p:spPr>
          <a:xfrm>
            <a:off x="611560" y="116632"/>
            <a:ext cx="7272808" cy="864096"/>
          </a:xfrm>
        </p:spPr>
        <p:txBody>
          <a:bodyPr/>
          <a:lstStyle/>
          <a:p>
            <a:r>
              <a:rPr lang="hu-HU" dirty="0" smtClean="0"/>
              <a:t>kapcsolódó hazai adatgyűjtések 2.</a:t>
            </a:r>
            <a:endParaRPr lang="hu-HU" dirty="0"/>
          </a:p>
        </p:txBody>
      </p:sp>
      <p:pic>
        <p:nvPicPr>
          <p:cNvPr id="5" name="Kép 4"/>
          <p:cNvPicPr/>
          <p:nvPr/>
        </p:nvPicPr>
        <p:blipFill rotWithShape="1">
          <a:blip r:embed="rId3">
            <a:extLst>
              <a:ext uri="{28A0092B-C50C-407E-A947-70E740481C1C}">
                <a14:useLocalDpi xmlns:a14="http://schemas.microsoft.com/office/drawing/2010/main"/>
              </a:ext>
            </a:extLst>
          </a:blip>
          <a:srcRect/>
          <a:stretch/>
        </p:blipFill>
        <p:spPr bwMode="auto">
          <a:xfrm>
            <a:off x="3358512" y="2278363"/>
            <a:ext cx="5307022" cy="3745548"/>
          </a:xfrm>
          <a:prstGeom prst="rect">
            <a:avLst/>
          </a:prstGeom>
          <a:ln>
            <a:noFill/>
          </a:ln>
          <a:extLst>
            <a:ext uri="{53640926-AAD7-44D8-BBD7-CCE9431645EC}">
              <a14:shadowObscured xmlns:a14="http://schemas.microsoft.com/office/drawing/2010/main"/>
            </a:ext>
          </a:extLst>
        </p:spPr>
      </p:pic>
      <p:sp>
        <p:nvSpPr>
          <p:cNvPr id="6" name="Téglalap 5"/>
          <p:cNvSpPr/>
          <p:nvPr/>
        </p:nvSpPr>
        <p:spPr>
          <a:xfrm>
            <a:off x="467544" y="2053356"/>
            <a:ext cx="2890968" cy="3868303"/>
          </a:xfrm>
          <a:prstGeom prst="rect">
            <a:avLst/>
          </a:prstGeom>
        </p:spPr>
        <p:txBody>
          <a:bodyPr wrap="square">
            <a:spAutoFit/>
          </a:bodyPr>
          <a:lstStyle/>
          <a:p>
            <a:pPr>
              <a:lnSpc>
                <a:spcPct val="110000"/>
              </a:lnSpc>
            </a:pPr>
            <a:r>
              <a:rPr lang="hu-HU" sz="2500" dirty="0" smtClean="0"/>
              <a:t>Összességében </a:t>
            </a:r>
            <a:r>
              <a:rPr lang="hu-HU" sz="2500" dirty="0"/>
              <a:t>mennyire elégedett Ön... </a:t>
            </a:r>
            <a:endParaRPr lang="en-US" sz="2500" dirty="0"/>
          </a:p>
          <a:p>
            <a:pPr marL="342900" lvl="0" indent="-342900">
              <a:lnSpc>
                <a:spcPct val="110000"/>
              </a:lnSpc>
              <a:spcBef>
                <a:spcPts val="0"/>
              </a:spcBef>
              <a:buFont typeface="Arial" charset="0"/>
              <a:buChar char="•"/>
            </a:pPr>
            <a:r>
              <a:rPr lang="hu-HU" sz="2500" dirty="0"/>
              <a:t>a jelenlegi munkájával? </a:t>
            </a:r>
            <a:endParaRPr lang="en-US" sz="2500" dirty="0"/>
          </a:p>
          <a:p>
            <a:pPr marL="342900" lvl="0" indent="-342900">
              <a:lnSpc>
                <a:spcPct val="110000"/>
              </a:lnSpc>
              <a:spcBef>
                <a:spcPts val="0"/>
              </a:spcBef>
              <a:buFont typeface="Arial" charset="0"/>
              <a:buChar char="•"/>
            </a:pPr>
            <a:r>
              <a:rPr lang="hu-HU" sz="2500" dirty="0"/>
              <a:t>a saját jövedelmével? </a:t>
            </a:r>
            <a:endParaRPr lang="en-US" sz="2500" dirty="0"/>
          </a:p>
          <a:p>
            <a:pPr marL="342900" lvl="0" indent="-342900">
              <a:lnSpc>
                <a:spcPct val="110000"/>
              </a:lnSpc>
              <a:spcBef>
                <a:spcPts val="0"/>
              </a:spcBef>
              <a:buFont typeface="Arial" charset="0"/>
              <a:buChar char="•"/>
            </a:pPr>
            <a:r>
              <a:rPr lang="hu-HU" sz="2500" dirty="0"/>
              <a:t>a munkába járás körülményeivel? </a:t>
            </a:r>
            <a:endParaRPr lang="en-US" sz="2500" dirty="0"/>
          </a:p>
        </p:txBody>
      </p:sp>
      <p:sp>
        <p:nvSpPr>
          <p:cNvPr id="7" name="Téglalap 6"/>
          <p:cNvSpPr/>
          <p:nvPr/>
        </p:nvSpPr>
        <p:spPr>
          <a:xfrm>
            <a:off x="3726023" y="6048844"/>
            <a:ext cx="4572000" cy="307777"/>
          </a:xfrm>
          <a:prstGeom prst="rect">
            <a:avLst/>
          </a:prstGeom>
        </p:spPr>
        <p:txBody>
          <a:bodyPr>
            <a:spAutoFit/>
          </a:bodyPr>
          <a:lstStyle/>
          <a:p>
            <a:pPr algn="just">
              <a:spcAft>
                <a:spcPts val="0"/>
              </a:spcAft>
            </a:pPr>
            <a:r>
              <a:rPr lang="hu-HU" sz="1400" i="1" dirty="0">
                <a:latin typeface="Calibri" charset="0"/>
                <a:ea typeface="Calibri" charset="0"/>
              </a:rPr>
              <a:t>(Az ábra forrása: KSH, Mikrocenzus 2016, Szubjektív </a:t>
            </a:r>
            <a:r>
              <a:rPr lang="hu-HU" sz="1400" i="1" dirty="0" smtClean="0">
                <a:latin typeface="Calibri" charset="0"/>
                <a:ea typeface="Calibri" charset="0"/>
              </a:rPr>
              <a:t>jóllét)</a:t>
            </a:r>
            <a:endParaRPr lang="en-US" sz="1400" dirty="0">
              <a:effectLst/>
              <a:latin typeface="Times New Roman" charset="0"/>
              <a:ea typeface="Calibri" charset="0"/>
            </a:endParaRPr>
          </a:p>
        </p:txBody>
      </p:sp>
    </p:spTree>
    <p:extLst>
      <p:ext uri="{BB962C8B-B14F-4D97-AF65-F5344CB8AC3E}">
        <p14:creationId xmlns:p14="http://schemas.microsoft.com/office/powerpoint/2010/main" val="6857043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rtalom helye 1"/>
          <p:cNvSpPr>
            <a:spLocks noGrp="1"/>
          </p:cNvSpPr>
          <p:nvPr>
            <p:ph idx="1"/>
          </p:nvPr>
        </p:nvSpPr>
        <p:spPr>
          <a:xfrm>
            <a:off x="534380" y="1442455"/>
            <a:ext cx="8075240" cy="4691063"/>
          </a:xfrm>
        </p:spPr>
        <p:txBody>
          <a:bodyPr>
            <a:normAutofit/>
          </a:bodyPr>
          <a:lstStyle/>
          <a:p>
            <a:pPr marL="0" indent="0">
              <a:spcBef>
                <a:spcPts val="0"/>
              </a:spcBef>
              <a:buNone/>
            </a:pPr>
            <a:endParaRPr lang="hu-HU" sz="2500" b="1" dirty="0" smtClean="0"/>
          </a:p>
          <a:p>
            <a:pPr marL="0" indent="0">
              <a:spcBef>
                <a:spcPts val="0"/>
              </a:spcBef>
              <a:buNone/>
            </a:pPr>
            <a:endParaRPr lang="hu-HU" sz="2500" b="1" dirty="0" smtClean="0"/>
          </a:p>
          <a:p>
            <a:pPr marL="0" indent="0">
              <a:spcBef>
                <a:spcPts val="0"/>
              </a:spcBef>
              <a:buNone/>
            </a:pPr>
            <a:endParaRPr lang="hu-HU" sz="2500" b="1" dirty="0" smtClean="0"/>
          </a:p>
          <a:p>
            <a:pPr marL="0" indent="0">
              <a:spcBef>
                <a:spcPts val="0"/>
              </a:spcBef>
              <a:buNone/>
            </a:pPr>
            <a:endParaRPr lang="hu-HU" sz="2500" b="1" dirty="0" smtClean="0"/>
          </a:p>
          <a:p>
            <a:pPr marL="0" indent="0">
              <a:spcBef>
                <a:spcPts val="0"/>
              </a:spcBef>
              <a:buNone/>
            </a:pPr>
            <a:r>
              <a:rPr lang="hu-HU" sz="2500" b="1" dirty="0" smtClean="0"/>
              <a:t>KSH </a:t>
            </a:r>
          </a:p>
          <a:p>
            <a:pPr marL="0" indent="0">
              <a:spcBef>
                <a:spcPts val="0"/>
              </a:spcBef>
              <a:buNone/>
            </a:pPr>
            <a:r>
              <a:rPr lang="hu-HU" sz="2500" b="1" dirty="0" smtClean="0"/>
              <a:t>mikrocenzus </a:t>
            </a:r>
          </a:p>
          <a:p>
            <a:pPr marL="0" indent="0">
              <a:spcBef>
                <a:spcPts val="0"/>
              </a:spcBef>
              <a:buNone/>
            </a:pPr>
            <a:r>
              <a:rPr lang="hu-HU" sz="2500" b="1" dirty="0" smtClean="0"/>
              <a:t>2016</a:t>
            </a:r>
            <a:endParaRPr lang="hu-HU" sz="2500" b="1" dirty="0"/>
          </a:p>
        </p:txBody>
      </p:sp>
      <p:sp>
        <p:nvSpPr>
          <p:cNvPr id="3" name="Szöveg helye 2"/>
          <p:cNvSpPr>
            <a:spLocks noGrp="1"/>
          </p:cNvSpPr>
          <p:nvPr>
            <p:ph type="body" sz="half" idx="2"/>
          </p:nvPr>
        </p:nvSpPr>
        <p:spPr>
          <a:xfrm flipH="1" flipV="1">
            <a:off x="3575049" y="1389382"/>
            <a:ext cx="45719" cy="45719"/>
          </a:xfrm>
        </p:spPr>
        <p:txBody>
          <a:bodyPr>
            <a:normAutofit fontScale="25000" lnSpcReduction="20000"/>
          </a:bodyPr>
          <a:lstStyle/>
          <a:p>
            <a:endParaRPr lang="hu-HU" sz="1800" dirty="0"/>
          </a:p>
          <a:p>
            <a:pPr marL="742950" lvl="1" indent="-285750">
              <a:buFont typeface="Arial" panose="020B0604020202020204" pitchFamily="34" charset="0"/>
              <a:buChar char="•"/>
            </a:pPr>
            <a:endParaRPr lang="hu-HU" sz="1400" dirty="0"/>
          </a:p>
          <a:p>
            <a:endParaRPr lang="hu-HU" dirty="0"/>
          </a:p>
        </p:txBody>
      </p:sp>
      <p:sp>
        <p:nvSpPr>
          <p:cNvPr id="4" name="Cím 3"/>
          <p:cNvSpPr>
            <a:spLocks noGrp="1"/>
          </p:cNvSpPr>
          <p:nvPr>
            <p:ph type="title"/>
          </p:nvPr>
        </p:nvSpPr>
        <p:spPr>
          <a:xfrm>
            <a:off x="611560" y="116632"/>
            <a:ext cx="7272808" cy="864096"/>
          </a:xfrm>
        </p:spPr>
        <p:txBody>
          <a:bodyPr/>
          <a:lstStyle/>
          <a:p>
            <a:r>
              <a:rPr lang="en-US" dirty="0" smtClean="0"/>
              <a:t>K</a:t>
            </a:r>
            <a:r>
              <a:rPr lang="hu-HU" dirty="0" err="1" smtClean="0"/>
              <a:t>apcsolódó</a:t>
            </a:r>
            <a:r>
              <a:rPr lang="hu-HU" dirty="0" smtClean="0"/>
              <a:t> hazai adatgyűjtések 2. </a:t>
            </a:r>
            <a:endParaRPr lang="hu-HU" dirty="0"/>
          </a:p>
        </p:txBody>
      </p:sp>
      <p:pic>
        <p:nvPicPr>
          <p:cNvPr id="5" name="Kép 4"/>
          <p:cNvPicPr/>
          <p:nvPr/>
        </p:nvPicPr>
        <p:blipFill rotWithShape="1">
          <a:blip r:embed="rId3">
            <a:extLst>
              <a:ext uri="{28A0092B-C50C-407E-A947-70E740481C1C}">
                <a14:useLocalDpi xmlns:a14="http://schemas.microsoft.com/office/drawing/2010/main"/>
              </a:ext>
            </a:extLst>
          </a:blip>
          <a:srcRect/>
          <a:stretch/>
        </p:blipFill>
        <p:spPr bwMode="auto">
          <a:xfrm>
            <a:off x="2987824" y="1532284"/>
            <a:ext cx="5887680" cy="4593880"/>
          </a:xfrm>
          <a:prstGeom prst="rect">
            <a:avLst/>
          </a:prstGeom>
          <a:ln>
            <a:noFill/>
          </a:ln>
          <a:extLst>
            <a:ext uri="{53640926-AAD7-44D8-BBD7-CCE9431645EC}">
              <a14:shadowObscured xmlns:a14="http://schemas.microsoft.com/office/drawing/2010/main"/>
            </a:ext>
          </a:extLst>
        </p:spPr>
      </p:pic>
      <p:sp>
        <p:nvSpPr>
          <p:cNvPr id="8" name="Téglalap 7"/>
          <p:cNvSpPr/>
          <p:nvPr/>
        </p:nvSpPr>
        <p:spPr>
          <a:xfrm>
            <a:off x="3923928" y="6126164"/>
            <a:ext cx="4572000" cy="307777"/>
          </a:xfrm>
          <a:prstGeom prst="rect">
            <a:avLst/>
          </a:prstGeom>
        </p:spPr>
        <p:txBody>
          <a:bodyPr>
            <a:spAutoFit/>
          </a:bodyPr>
          <a:lstStyle/>
          <a:p>
            <a:pPr algn="just">
              <a:spcAft>
                <a:spcPts val="0"/>
              </a:spcAft>
            </a:pPr>
            <a:r>
              <a:rPr lang="hu-HU" sz="1400" i="1" dirty="0">
                <a:latin typeface="Calibri" charset="0"/>
                <a:ea typeface="Calibri" charset="0"/>
              </a:rPr>
              <a:t>(Az ábra forrása: KSH, Mikrocenzus 2016, Szubjektív </a:t>
            </a:r>
            <a:r>
              <a:rPr lang="hu-HU" sz="1400" i="1" dirty="0" smtClean="0">
                <a:latin typeface="Calibri" charset="0"/>
                <a:ea typeface="Calibri" charset="0"/>
              </a:rPr>
              <a:t>jóllét)</a:t>
            </a:r>
            <a:endParaRPr lang="en-US" sz="1400" dirty="0">
              <a:effectLst/>
              <a:latin typeface="Times New Roman" charset="0"/>
              <a:ea typeface="Calibri" charset="0"/>
            </a:endParaRPr>
          </a:p>
        </p:txBody>
      </p:sp>
    </p:spTree>
    <p:extLst>
      <p:ext uri="{BB962C8B-B14F-4D97-AF65-F5344CB8AC3E}">
        <p14:creationId xmlns:p14="http://schemas.microsoft.com/office/powerpoint/2010/main" val="12883764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rtalom helye 1"/>
          <p:cNvSpPr>
            <a:spLocks noGrp="1"/>
          </p:cNvSpPr>
          <p:nvPr>
            <p:ph idx="1"/>
          </p:nvPr>
        </p:nvSpPr>
        <p:spPr>
          <a:xfrm>
            <a:off x="611560" y="1435100"/>
            <a:ext cx="8075240" cy="4691063"/>
          </a:xfrm>
        </p:spPr>
        <p:txBody>
          <a:bodyPr>
            <a:normAutofit lnSpcReduction="10000"/>
          </a:bodyPr>
          <a:lstStyle/>
          <a:p>
            <a:pPr marL="0" indent="0">
              <a:spcBef>
                <a:spcPts val="0"/>
              </a:spcBef>
              <a:buNone/>
            </a:pPr>
            <a:r>
              <a:rPr lang="hu-HU" sz="3000" b="1" dirty="0" smtClean="0"/>
              <a:t>KSH EU-SILC </a:t>
            </a:r>
          </a:p>
          <a:p>
            <a:pPr marL="0" indent="0">
              <a:spcBef>
                <a:spcPts val="0"/>
              </a:spcBef>
              <a:buNone/>
            </a:pPr>
            <a:r>
              <a:rPr lang="hu-HU" sz="3000" dirty="0" smtClean="0"/>
              <a:t>munkakörülmények és szubjektív jóllét vizsgálata = </a:t>
            </a:r>
            <a:r>
              <a:rPr lang="hu-HU" sz="2800" dirty="0"/>
              <a:t>háztartási költségvetési és életkörülmény </a:t>
            </a:r>
            <a:r>
              <a:rPr lang="hu-HU" sz="2800" dirty="0" smtClean="0"/>
              <a:t>adatfelvétel, évente</a:t>
            </a:r>
          </a:p>
          <a:p>
            <a:pPr marL="0" indent="0">
              <a:spcBef>
                <a:spcPts val="0"/>
              </a:spcBef>
              <a:buNone/>
            </a:pPr>
            <a:r>
              <a:rPr lang="hu-HU" sz="2800" dirty="0" smtClean="0"/>
              <a:t>(munkaszerződés, munkaidő, jövedelmek)</a:t>
            </a:r>
          </a:p>
          <a:p>
            <a:pPr marL="0" indent="0">
              <a:spcBef>
                <a:spcPts val="0"/>
              </a:spcBef>
              <a:buNone/>
            </a:pPr>
            <a:endParaRPr lang="hu-HU" sz="3000" dirty="0" smtClean="0"/>
          </a:p>
          <a:p>
            <a:pPr marL="0" indent="0">
              <a:spcBef>
                <a:spcPts val="0"/>
              </a:spcBef>
              <a:buNone/>
            </a:pPr>
            <a:r>
              <a:rPr lang="hu-HU" sz="2800" b="1" dirty="0" smtClean="0"/>
              <a:t>KSH munkavállalók </a:t>
            </a:r>
            <a:r>
              <a:rPr lang="hu-HU" sz="2800" b="1" dirty="0"/>
              <a:t>munka-magánélet </a:t>
            </a:r>
            <a:r>
              <a:rPr lang="hu-HU" sz="2800" b="1" dirty="0" smtClean="0"/>
              <a:t>egyensúlya</a:t>
            </a:r>
          </a:p>
          <a:p>
            <a:pPr marL="0" indent="0">
              <a:spcBef>
                <a:spcPts val="0"/>
              </a:spcBef>
              <a:buNone/>
            </a:pPr>
            <a:endParaRPr lang="hu-HU" sz="2800" b="1" dirty="0" smtClean="0"/>
          </a:p>
          <a:p>
            <a:pPr marL="0" indent="0">
              <a:spcBef>
                <a:spcPts val="0"/>
              </a:spcBef>
              <a:buNone/>
            </a:pPr>
            <a:r>
              <a:rPr lang="hu-HU" sz="2800" b="1" dirty="0" smtClean="0"/>
              <a:t>KSH rugalmas </a:t>
            </a:r>
            <a:r>
              <a:rPr lang="hu-HU" sz="2800" b="1" dirty="0"/>
              <a:t>foglalkoztatási formák alkalmazásának </a:t>
            </a:r>
            <a:r>
              <a:rPr lang="hu-HU" sz="2800" b="1" dirty="0" smtClean="0"/>
              <a:t>gyakorisága</a:t>
            </a:r>
            <a:endParaRPr lang="hu-HU" sz="2500" dirty="0" smtClean="0"/>
          </a:p>
          <a:p>
            <a:pPr>
              <a:spcBef>
                <a:spcPts val="0"/>
              </a:spcBef>
              <a:buFontTx/>
              <a:buChar char="-"/>
            </a:pPr>
            <a:endParaRPr lang="hu-HU" sz="2500" dirty="0"/>
          </a:p>
        </p:txBody>
      </p:sp>
      <p:sp>
        <p:nvSpPr>
          <p:cNvPr id="3" name="Szöveg helye 2"/>
          <p:cNvSpPr>
            <a:spLocks noGrp="1"/>
          </p:cNvSpPr>
          <p:nvPr>
            <p:ph type="body" sz="half" idx="2"/>
          </p:nvPr>
        </p:nvSpPr>
        <p:spPr>
          <a:xfrm flipH="1" flipV="1">
            <a:off x="3575049" y="1389382"/>
            <a:ext cx="45719" cy="45719"/>
          </a:xfrm>
        </p:spPr>
        <p:txBody>
          <a:bodyPr>
            <a:normAutofit fontScale="25000" lnSpcReduction="20000"/>
          </a:bodyPr>
          <a:lstStyle/>
          <a:p>
            <a:endParaRPr lang="hu-HU" sz="1800" dirty="0"/>
          </a:p>
          <a:p>
            <a:pPr marL="742950" lvl="1" indent="-285750">
              <a:buFont typeface="Arial" panose="020B0604020202020204" pitchFamily="34" charset="0"/>
              <a:buChar char="•"/>
            </a:pPr>
            <a:endParaRPr lang="hu-HU" sz="1400" dirty="0"/>
          </a:p>
          <a:p>
            <a:endParaRPr lang="hu-HU" dirty="0"/>
          </a:p>
        </p:txBody>
      </p:sp>
      <p:sp>
        <p:nvSpPr>
          <p:cNvPr id="4" name="Cím 3"/>
          <p:cNvSpPr>
            <a:spLocks noGrp="1"/>
          </p:cNvSpPr>
          <p:nvPr>
            <p:ph type="title"/>
          </p:nvPr>
        </p:nvSpPr>
        <p:spPr>
          <a:xfrm>
            <a:off x="611560" y="116632"/>
            <a:ext cx="7272808" cy="864096"/>
          </a:xfrm>
        </p:spPr>
        <p:txBody>
          <a:bodyPr/>
          <a:lstStyle/>
          <a:p>
            <a:r>
              <a:rPr lang="en-US" dirty="0" smtClean="0"/>
              <a:t>K</a:t>
            </a:r>
            <a:r>
              <a:rPr lang="hu-HU" dirty="0" err="1" smtClean="0"/>
              <a:t>apcsolódó</a:t>
            </a:r>
            <a:r>
              <a:rPr lang="hu-HU" dirty="0" smtClean="0"/>
              <a:t> hazai adatgyűjtések 3. </a:t>
            </a:r>
            <a:endParaRPr lang="hu-HU" dirty="0"/>
          </a:p>
        </p:txBody>
      </p:sp>
    </p:spTree>
    <p:extLst>
      <p:ext uri="{BB962C8B-B14F-4D97-AF65-F5344CB8AC3E}">
        <p14:creationId xmlns:p14="http://schemas.microsoft.com/office/powerpoint/2010/main" val="20373759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rtalom helye 1"/>
          <p:cNvSpPr>
            <a:spLocks noGrp="1"/>
          </p:cNvSpPr>
          <p:nvPr>
            <p:ph idx="1"/>
          </p:nvPr>
        </p:nvSpPr>
        <p:spPr>
          <a:xfrm>
            <a:off x="611560" y="1435100"/>
            <a:ext cx="8075240" cy="4691063"/>
          </a:xfrm>
        </p:spPr>
        <p:txBody>
          <a:bodyPr>
            <a:normAutofit/>
          </a:bodyPr>
          <a:lstStyle/>
          <a:p>
            <a:pPr>
              <a:spcBef>
                <a:spcPts val="0"/>
              </a:spcBef>
            </a:pPr>
            <a:r>
              <a:rPr lang="hu-HU" sz="2400" b="1" dirty="0" smtClean="0"/>
              <a:t>EU szinten: ESZA rendelet 8. tc</a:t>
            </a:r>
            <a:r>
              <a:rPr lang="hu-HU" sz="2400" b="1" dirty="0" smtClean="0"/>
              <a:t>.</a:t>
            </a:r>
            <a:r>
              <a:rPr lang="hu-HU" sz="2400" u="sng" dirty="0"/>
              <a:t> a fenntartható és minőségi foglalkoztatás előmozdítása</a:t>
            </a:r>
            <a:r>
              <a:rPr lang="en-US" sz="2400" dirty="0"/>
              <a:t> </a:t>
            </a:r>
            <a:endParaRPr lang="en-US" sz="2400" dirty="0" smtClean="0"/>
          </a:p>
          <a:p>
            <a:pPr>
              <a:spcBef>
                <a:spcPts val="0"/>
              </a:spcBef>
            </a:pPr>
            <a:r>
              <a:rPr lang="hu-HU" sz="2400" b="1" dirty="0" smtClean="0"/>
              <a:t>HU</a:t>
            </a:r>
            <a:r>
              <a:rPr lang="hu-HU" sz="2400" b="1" dirty="0" smtClean="0"/>
              <a:t>: Foglalkoztatási stratégia</a:t>
            </a:r>
            <a:r>
              <a:rPr lang="hu-HU" sz="2400" dirty="0" smtClean="0"/>
              <a:t>: A </a:t>
            </a:r>
            <a:r>
              <a:rPr lang="hu-HU" sz="2400" dirty="0"/>
              <a:t>2014-2020 közötti időszak foglalkoztatáspolitikai célú fejlesztéseinek </a:t>
            </a:r>
            <a:r>
              <a:rPr lang="hu-HU" sz="2400" dirty="0" smtClean="0"/>
              <a:t>megalapozása </a:t>
            </a:r>
          </a:p>
          <a:p>
            <a:pPr>
              <a:spcBef>
                <a:spcPts val="0"/>
              </a:spcBef>
            </a:pPr>
            <a:r>
              <a:rPr lang="en-US" sz="2400" b="1" dirty="0" smtClean="0"/>
              <a:t>GINOP </a:t>
            </a:r>
          </a:p>
          <a:p>
            <a:pPr marL="0" indent="0">
              <a:spcBef>
                <a:spcPts val="0"/>
              </a:spcBef>
              <a:buNone/>
            </a:pPr>
            <a:r>
              <a:rPr lang="en-US" sz="2400" b="1" dirty="0" smtClean="0"/>
              <a:t>   </a:t>
            </a:r>
            <a:r>
              <a:rPr lang="hu-HU" sz="2400" dirty="0" smtClean="0"/>
              <a:t>+ </a:t>
            </a:r>
            <a:r>
              <a:rPr lang="hu-HU" sz="2400" dirty="0" smtClean="0"/>
              <a:t>pályázatok</a:t>
            </a:r>
          </a:p>
          <a:p>
            <a:pPr marL="0" indent="0">
              <a:spcBef>
                <a:spcPts val="0"/>
              </a:spcBef>
              <a:buNone/>
            </a:pPr>
            <a:endParaRPr lang="hu-HU" dirty="0"/>
          </a:p>
        </p:txBody>
      </p:sp>
      <p:sp>
        <p:nvSpPr>
          <p:cNvPr id="3" name="Szöveg helye 2"/>
          <p:cNvSpPr>
            <a:spLocks noGrp="1"/>
          </p:cNvSpPr>
          <p:nvPr>
            <p:ph type="body" sz="half" idx="2"/>
          </p:nvPr>
        </p:nvSpPr>
        <p:spPr>
          <a:xfrm flipH="1" flipV="1">
            <a:off x="3575049" y="1389382"/>
            <a:ext cx="45719" cy="45719"/>
          </a:xfrm>
        </p:spPr>
        <p:txBody>
          <a:bodyPr>
            <a:normAutofit fontScale="25000" lnSpcReduction="20000"/>
          </a:bodyPr>
          <a:lstStyle/>
          <a:p>
            <a:endParaRPr lang="hu-HU" sz="1800" dirty="0"/>
          </a:p>
          <a:p>
            <a:pPr marL="742950" lvl="1" indent="-285750">
              <a:buFont typeface="Arial" panose="020B0604020202020204" pitchFamily="34" charset="0"/>
              <a:buChar char="•"/>
            </a:pPr>
            <a:endParaRPr lang="hu-HU" sz="1400" dirty="0"/>
          </a:p>
          <a:p>
            <a:endParaRPr lang="hu-HU" dirty="0"/>
          </a:p>
        </p:txBody>
      </p:sp>
      <p:sp>
        <p:nvSpPr>
          <p:cNvPr id="4" name="Cím 3"/>
          <p:cNvSpPr>
            <a:spLocks noGrp="1"/>
          </p:cNvSpPr>
          <p:nvPr>
            <p:ph type="title"/>
          </p:nvPr>
        </p:nvSpPr>
        <p:spPr>
          <a:xfrm>
            <a:off x="611560" y="116632"/>
            <a:ext cx="8208912" cy="864096"/>
          </a:xfrm>
        </p:spPr>
        <p:txBody>
          <a:bodyPr/>
          <a:lstStyle/>
          <a:p>
            <a:r>
              <a:rPr lang="hu-HU" dirty="0" smtClean="0"/>
              <a:t>A minőségi munka A </a:t>
            </a:r>
            <a:r>
              <a:rPr lang="hu-HU" smtClean="0"/>
              <a:t>kohéziós politikában</a:t>
            </a:r>
            <a:endParaRPr lang="hu-HU" dirty="0"/>
          </a:p>
        </p:txBody>
      </p:sp>
      <p:pic>
        <p:nvPicPr>
          <p:cNvPr id="5" name="Picture 1"/>
          <p:cNvPicPr/>
          <p:nvPr/>
        </p:nvPicPr>
        <p:blipFill rotWithShape="1">
          <a:blip r:embed="rId3">
            <a:extLst>
              <a:ext uri="{28A0092B-C50C-407E-A947-70E740481C1C}">
                <a14:useLocalDpi xmlns:a14="http://schemas.microsoft.com/office/drawing/2010/main" val="0"/>
              </a:ext>
            </a:extLst>
          </a:blip>
          <a:srcRect l="23887" t="36115" r="18521" b="25849"/>
          <a:stretch/>
        </p:blipFill>
        <p:spPr bwMode="auto">
          <a:xfrm>
            <a:off x="2987824" y="3220472"/>
            <a:ext cx="5472608" cy="288032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557753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rtalom helye 1"/>
          <p:cNvSpPr>
            <a:spLocks noGrp="1"/>
          </p:cNvSpPr>
          <p:nvPr>
            <p:ph idx="1"/>
          </p:nvPr>
        </p:nvSpPr>
        <p:spPr>
          <a:xfrm>
            <a:off x="611560" y="1435100"/>
            <a:ext cx="8075240" cy="4691063"/>
          </a:xfrm>
        </p:spPr>
        <p:txBody>
          <a:bodyPr>
            <a:normAutofit lnSpcReduction="10000"/>
          </a:bodyPr>
          <a:lstStyle/>
          <a:p>
            <a:pPr>
              <a:spcBef>
                <a:spcPts val="0"/>
              </a:spcBef>
            </a:pPr>
            <a:r>
              <a:rPr lang="hu-HU" sz="3000" b="1" dirty="0"/>
              <a:t>Munka </a:t>
            </a:r>
            <a:r>
              <a:rPr lang="hu-HU" sz="3000" b="1" dirty="0" smtClean="0"/>
              <a:t>Törvénykönyve</a:t>
            </a:r>
            <a:endParaRPr lang="hu-HU" sz="3000" dirty="0" smtClean="0"/>
          </a:p>
          <a:p>
            <a:pPr marL="0" indent="0">
              <a:spcBef>
                <a:spcPts val="0"/>
              </a:spcBef>
              <a:buNone/>
            </a:pPr>
            <a:r>
              <a:rPr lang="hu-HU" sz="2800" dirty="0" smtClean="0"/>
              <a:t>	</a:t>
            </a:r>
            <a:r>
              <a:rPr lang="hu-HU" sz="2500" dirty="0" smtClean="0"/>
              <a:t>munkaidő, bérezés, rugalmas 		foglalkoztatás, munkakörülmények, 	munkahelyi esélyegyenlőség, </a:t>
            </a:r>
            <a:r>
              <a:rPr lang="hu-HU" sz="2500" dirty="0"/>
              <a:t>kollektív </a:t>
            </a:r>
            <a:r>
              <a:rPr lang="hu-HU" sz="2500" dirty="0" smtClean="0"/>
              <a:t>munkajog</a:t>
            </a:r>
          </a:p>
          <a:p>
            <a:pPr marL="0" indent="0">
              <a:spcBef>
                <a:spcPts val="0"/>
              </a:spcBef>
              <a:buNone/>
            </a:pPr>
            <a:endParaRPr lang="hu-HU" sz="2500" dirty="0" smtClean="0"/>
          </a:p>
          <a:p>
            <a:pPr>
              <a:spcBef>
                <a:spcPts val="0"/>
              </a:spcBef>
            </a:pPr>
            <a:r>
              <a:rPr lang="hu-HU" sz="3000" b="1" dirty="0"/>
              <a:t>Munkavédelmi és munkaegészségügyi jogszabályok</a:t>
            </a:r>
            <a:r>
              <a:rPr lang="en-US" sz="3000" b="1" dirty="0"/>
              <a:t> </a:t>
            </a:r>
            <a:endParaRPr lang="en-US" sz="3000" b="1" dirty="0" smtClean="0"/>
          </a:p>
          <a:p>
            <a:pPr>
              <a:spcBef>
                <a:spcPts val="0"/>
              </a:spcBef>
            </a:pPr>
            <a:endParaRPr lang="en-US" sz="3000" b="1" dirty="0" smtClean="0"/>
          </a:p>
          <a:p>
            <a:pPr>
              <a:spcBef>
                <a:spcPts val="0"/>
              </a:spcBef>
            </a:pPr>
            <a:r>
              <a:rPr lang="hu-HU" sz="2800" b="1" dirty="0"/>
              <a:t>Foglalkoztatás elősegítéséről és a munkanélküliek ellátásáról</a:t>
            </a:r>
            <a:r>
              <a:rPr lang="hu-HU" sz="2800" dirty="0"/>
              <a:t> </a:t>
            </a:r>
            <a:r>
              <a:rPr lang="hu-HU" sz="2800" dirty="0" smtClean="0"/>
              <a:t>szóló törvény 	</a:t>
            </a:r>
            <a:r>
              <a:rPr lang="hu-HU" sz="2500" dirty="0" smtClean="0"/>
              <a:t>foglalkoztatási biztonság</a:t>
            </a:r>
            <a:endParaRPr lang="en-US" sz="2500" dirty="0"/>
          </a:p>
          <a:p>
            <a:pPr marL="0" indent="0">
              <a:spcBef>
                <a:spcPts val="0"/>
              </a:spcBef>
              <a:buNone/>
            </a:pPr>
            <a:endParaRPr lang="hu-HU" sz="3000" b="1" dirty="0"/>
          </a:p>
        </p:txBody>
      </p:sp>
      <p:sp>
        <p:nvSpPr>
          <p:cNvPr id="3" name="Szöveg helye 2"/>
          <p:cNvSpPr>
            <a:spLocks noGrp="1"/>
          </p:cNvSpPr>
          <p:nvPr>
            <p:ph type="body" sz="half" idx="2"/>
          </p:nvPr>
        </p:nvSpPr>
        <p:spPr>
          <a:xfrm flipH="1" flipV="1">
            <a:off x="3575049" y="1389382"/>
            <a:ext cx="45719" cy="45719"/>
          </a:xfrm>
        </p:spPr>
        <p:txBody>
          <a:bodyPr>
            <a:normAutofit fontScale="25000" lnSpcReduction="20000"/>
          </a:bodyPr>
          <a:lstStyle/>
          <a:p>
            <a:endParaRPr lang="hu-HU" sz="1800" dirty="0"/>
          </a:p>
          <a:p>
            <a:pPr marL="742950" lvl="1" indent="-285750">
              <a:buFont typeface="Arial" panose="020B0604020202020204" pitchFamily="34" charset="0"/>
              <a:buChar char="•"/>
            </a:pPr>
            <a:endParaRPr lang="hu-HU" sz="1400" dirty="0"/>
          </a:p>
          <a:p>
            <a:endParaRPr lang="hu-HU" dirty="0"/>
          </a:p>
        </p:txBody>
      </p:sp>
      <p:sp>
        <p:nvSpPr>
          <p:cNvPr id="4" name="Cím 3"/>
          <p:cNvSpPr>
            <a:spLocks noGrp="1"/>
          </p:cNvSpPr>
          <p:nvPr>
            <p:ph type="title"/>
          </p:nvPr>
        </p:nvSpPr>
        <p:spPr>
          <a:xfrm>
            <a:off x="611560" y="116632"/>
            <a:ext cx="7272808" cy="864096"/>
          </a:xfrm>
        </p:spPr>
        <p:txBody>
          <a:bodyPr/>
          <a:lstStyle/>
          <a:p>
            <a:r>
              <a:rPr lang="hu-HU" dirty="0" smtClean="0"/>
              <a:t>A </a:t>
            </a:r>
            <a:r>
              <a:rPr lang="hu-HU" smtClean="0"/>
              <a:t>minőségi munka hazai </a:t>
            </a:r>
            <a:r>
              <a:rPr lang="hu-HU" dirty="0" smtClean="0"/>
              <a:t>jogi háttere</a:t>
            </a:r>
            <a:endParaRPr lang="hu-HU" dirty="0"/>
          </a:p>
        </p:txBody>
      </p:sp>
    </p:spTree>
    <p:extLst>
      <p:ext uri="{BB962C8B-B14F-4D97-AF65-F5344CB8AC3E}">
        <p14:creationId xmlns:p14="http://schemas.microsoft.com/office/powerpoint/2010/main" val="18428043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rtalom helye 1"/>
          <p:cNvSpPr>
            <a:spLocks noGrp="1"/>
          </p:cNvSpPr>
          <p:nvPr>
            <p:ph idx="1"/>
          </p:nvPr>
        </p:nvSpPr>
        <p:spPr>
          <a:xfrm>
            <a:off x="323528" y="1268760"/>
            <a:ext cx="8363272" cy="5256584"/>
          </a:xfrm>
        </p:spPr>
        <p:txBody>
          <a:bodyPr>
            <a:normAutofit fontScale="92500" lnSpcReduction="20000"/>
          </a:bodyPr>
          <a:lstStyle/>
          <a:p>
            <a:pPr marL="0" indent="0" algn="ctr">
              <a:buNone/>
            </a:pPr>
            <a:r>
              <a:rPr lang="hu-HU" b="1" dirty="0" smtClean="0"/>
              <a:t>Osztrák gyakorlat </a:t>
            </a:r>
            <a:r>
              <a:rPr lang="hu-HU" sz="6000" b="1" dirty="0" smtClean="0"/>
              <a:t>🇦🇹</a:t>
            </a:r>
          </a:p>
          <a:p>
            <a:pPr marL="0" indent="0" algn="ctr">
              <a:buNone/>
            </a:pPr>
            <a:endParaRPr lang="hu-HU" sz="3000" b="1" dirty="0" smtClean="0"/>
          </a:p>
          <a:p>
            <a:pPr marL="0" indent="0" algn="ctr">
              <a:buNone/>
            </a:pPr>
            <a:r>
              <a:rPr lang="hu-HU" sz="2600" b="1" dirty="0">
                <a:solidFill>
                  <a:srgbClr val="000000"/>
                </a:solidFill>
                <a:latin typeface="Calibri" charset="0"/>
                <a:ea typeface="Times New Roman" charset="0"/>
                <a:cs typeface="Times New Roman" charset="0"/>
              </a:rPr>
              <a:t>Az osztrák munkakörnyezet index </a:t>
            </a:r>
          </a:p>
          <a:p>
            <a:pPr marL="0" indent="0" algn="ctr">
              <a:buNone/>
            </a:pPr>
            <a:r>
              <a:rPr lang="hu-HU" sz="2600" dirty="0" smtClean="0">
                <a:solidFill>
                  <a:srgbClr val="000000"/>
                </a:solidFill>
                <a:latin typeface="Calibri" charset="0"/>
                <a:ea typeface="Times New Roman" charset="0"/>
                <a:cs typeface="Times New Roman" charset="0"/>
              </a:rPr>
              <a:t>(munkakörnyezet </a:t>
            </a:r>
            <a:r>
              <a:rPr lang="hu-HU" sz="2600" dirty="0">
                <a:solidFill>
                  <a:srgbClr val="000000"/>
                </a:solidFill>
                <a:latin typeface="Calibri" charset="0"/>
                <a:ea typeface="Times New Roman" charset="0"/>
                <a:cs typeface="Times New Roman" charset="0"/>
              </a:rPr>
              <a:t>és a munkával való </a:t>
            </a:r>
            <a:r>
              <a:rPr lang="hu-HU" sz="2600" dirty="0" smtClean="0">
                <a:solidFill>
                  <a:srgbClr val="000000"/>
                </a:solidFill>
                <a:latin typeface="Calibri" charset="0"/>
                <a:ea typeface="Times New Roman" charset="0"/>
                <a:cs typeface="Times New Roman" charset="0"/>
              </a:rPr>
              <a:t>elégedettség)</a:t>
            </a:r>
            <a:r>
              <a:rPr lang="en-US" sz="2600" dirty="0" smtClean="0"/>
              <a:t> </a:t>
            </a:r>
          </a:p>
          <a:p>
            <a:pPr marL="0" indent="0">
              <a:buNone/>
            </a:pPr>
            <a:endParaRPr lang="en-US" sz="2600" dirty="0"/>
          </a:p>
          <a:p>
            <a:pPr marL="0" indent="0">
              <a:buNone/>
            </a:pPr>
            <a:r>
              <a:rPr lang="hu-HU" sz="2600" dirty="0"/>
              <a:t>Felső-Ausztriai </a:t>
            </a:r>
            <a:r>
              <a:rPr lang="hu-HU" sz="2600" dirty="0" smtClean="0"/>
              <a:t>Munkáskamara+ 2 kutatóintézet 1997 óta </a:t>
            </a:r>
          </a:p>
          <a:p>
            <a:pPr marL="0" indent="0">
              <a:buNone/>
            </a:pPr>
            <a:r>
              <a:rPr lang="hu-HU" sz="2600" dirty="0" smtClean="0"/>
              <a:t>➝ évente 2 index (negyedéves felvételek 900 fős mintán)</a:t>
            </a:r>
          </a:p>
          <a:p>
            <a:pPr marL="0" indent="0">
              <a:buNone/>
            </a:pPr>
            <a:endParaRPr lang="hu-HU" sz="2600" dirty="0"/>
          </a:p>
          <a:p>
            <a:pPr marL="0" indent="0">
              <a:buNone/>
            </a:pPr>
            <a:r>
              <a:rPr lang="hu-HU" sz="2600" b="1" dirty="0" smtClean="0"/>
              <a:t>4 alindex</a:t>
            </a:r>
            <a:r>
              <a:rPr lang="hu-HU" sz="2600" dirty="0" smtClean="0"/>
              <a:t> (és 26 tématerület):</a:t>
            </a:r>
          </a:p>
          <a:p>
            <a:pPr marL="0" indent="0">
              <a:buNone/>
            </a:pPr>
            <a:r>
              <a:rPr lang="en-US" sz="2600" dirty="0"/>
              <a:t>t</a:t>
            </a:r>
            <a:r>
              <a:rPr lang="hu-HU" sz="2600" dirty="0" err="1" smtClean="0"/>
              <a:t>ársadalmi</a:t>
            </a:r>
            <a:r>
              <a:rPr lang="hu-HU" sz="2600" dirty="0" smtClean="0"/>
              <a:t> </a:t>
            </a:r>
            <a:r>
              <a:rPr lang="mr-IN" sz="2600" dirty="0" smtClean="0"/>
              <a:t>–</a:t>
            </a:r>
            <a:r>
              <a:rPr lang="hu-HU" sz="2600" dirty="0" smtClean="0"/>
              <a:t> vállalati </a:t>
            </a:r>
            <a:r>
              <a:rPr lang="mr-IN" sz="2600" dirty="0" smtClean="0"/>
              <a:t>–</a:t>
            </a:r>
            <a:r>
              <a:rPr lang="hu-HU" sz="2600" dirty="0" smtClean="0"/>
              <a:t> munka- kilátások</a:t>
            </a:r>
            <a:endParaRPr lang="hu-HU" sz="2600" dirty="0"/>
          </a:p>
          <a:p>
            <a:pPr marL="0" indent="0">
              <a:buNone/>
            </a:pPr>
            <a:endParaRPr lang="hu-HU" sz="2800" dirty="0" smtClean="0"/>
          </a:p>
          <a:p>
            <a:pPr marL="0" indent="0">
              <a:buNone/>
            </a:pPr>
            <a:r>
              <a:rPr lang="en-US" sz="2800" dirty="0" smtClean="0"/>
              <a:t> </a:t>
            </a:r>
            <a:endParaRPr lang="hu-HU" sz="2800" dirty="0"/>
          </a:p>
          <a:p>
            <a:pPr marL="0" indent="0">
              <a:buNone/>
            </a:pPr>
            <a:endParaRPr lang="hu-HU" sz="3300" b="1" dirty="0" smtClean="0">
              <a:solidFill>
                <a:srgbClr val="FF0000"/>
              </a:solidFill>
            </a:endParaRPr>
          </a:p>
        </p:txBody>
      </p:sp>
      <p:sp>
        <p:nvSpPr>
          <p:cNvPr id="4" name="Cím 3"/>
          <p:cNvSpPr>
            <a:spLocks noGrp="1"/>
          </p:cNvSpPr>
          <p:nvPr>
            <p:ph type="title"/>
          </p:nvPr>
        </p:nvSpPr>
        <p:spPr>
          <a:xfrm>
            <a:off x="447989" y="44624"/>
            <a:ext cx="8588507" cy="864096"/>
          </a:xfrm>
        </p:spPr>
        <p:txBody>
          <a:bodyPr/>
          <a:lstStyle/>
          <a:p>
            <a:r>
              <a:rPr lang="en-US" dirty="0" smtClean="0"/>
              <a:t>N</a:t>
            </a:r>
            <a:r>
              <a:rPr lang="hu-HU" dirty="0" err="1" smtClean="0"/>
              <a:t>emzetközi</a:t>
            </a:r>
            <a:r>
              <a:rPr lang="hu-HU" dirty="0" smtClean="0"/>
              <a:t> példák 1. </a:t>
            </a:r>
            <a:endParaRPr lang="hu-HU" dirty="0"/>
          </a:p>
        </p:txBody>
      </p:sp>
    </p:spTree>
    <p:extLst>
      <p:ext uri="{BB962C8B-B14F-4D97-AF65-F5344CB8AC3E}">
        <p14:creationId xmlns:p14="http://schemas.microsoft.com/office/powerpoint/2010/main" val="7607745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rtalom helye 1"/>
          <p:cNvSpPr>
            <a:spLocks noGrp="1"/>
          </p:cNvSpPr>
          <p:nvPr>
            <p:ph idx="1"/>
          </p:nvPr>
        </p:nvSpPr>
        <p:spPr>
          <a:xfrm>
            <a:off x="323528" y="1124744"/>
            <a:ext cx="8363272" cy="5400600"/>
          </a:xfrm>
        </p:spPr>
        <p:txBody>
          <a:bodyPr>
            <a:normAutofit fontScale="70000" lnSpcReduction="20000"/>
          </a:bodyPr>
          <a:lstStyle/>
          <a:p>
            <a:pPr marL="0" indent="0" algn="ctr">
              <a:buNone/>
            </a:pPr>
            <a:r>
              <a:rPr lang="hu-HU" b="1" dirty="0" smtClean="0"/>
              <a:t>Osztrák gyakorlat </a:t>
            </a:r>
            <a:r>
              <a:rPr lang="hu-HU" sz="6000" b="1" dirty="0" smtClean="0"/>
              <a:t>🇦🇹</a:t>
            </a:r>
          </a:p>
          <a:p>
            <a:pPr marL="0" indent="0" algn="ctr">
              <a:buNone/>
            </a:pPr>
            <a:r>
              <a:rPr lang="hu-HU" sz="3400" dirty="0" smtClean="0">
                <a:solidFill>
                  <a:srgbClr val="000000"/>
                </a:solidFill>
                <a:latin typeface="Calibri" charset="0"/>
                <a:ea typeface="Times New Roman" charset="0"/>
                <a:cs typeface="Times New Roman" charset="0"/>
              </a:rPr>
              <a:t>Bárki számára elérhető online 10 kérdéses önteszt</a:t>
            </a:r>
          </a:p>
          <a:p>
            <a:pPr marL="0" indent="0" algn="ctr">
              <a:buNone/>
            </a:pPr>
            <a:endParaRPr lang="hu-HU" sz="2600" b="1" dirty="0" smtClean="0">
              <a:solidFill>
                <a:srgbClr val="000000"/>
              </a:solidFill>
              <a:latin typeface="Calibri" charset="0"/>
              <a:ea typeface="Times New Roman" charset="0"/>
              <a:cs typeface="Times New Roman" charset="0"/>
            </a:endParaRPr>
          </a:p>
          <a:p>
            <a:pPr marL="0" indent="0" algn="ctr">
              <a:buNone/>
            </a:pPr>
            <a:endParaRPr lang="hu-HU" sz="2600" b="1" dirty="0" smtClean="0">
              <a:solidFill>
                <a:srgbClr val="000000"/>
              </a:solidFill>
              <a:latin typeface="Calibri" charset="0"/>
              <a:ea typeface="Times New Roman" charset="0"/>
              <a:cs typeface="Times New Roman" charset="0"/>
            </a:endParaRPr>
          </a:p>
          <a:p>
            <a:pPr marL="0" indent="0" algn="ctr">
              <a:buNone/>
            </a:pPr>
            <a:endParaRPr lang="hu-HU" sz="2600" b="1" dirty="0">
              <a:solidFill>
                <a:srgbClr val="000000"/>
              </a:solidFill>
              <a:latin typeface="Calibri" charset="0"/>
              <a:ea typeface="Times New Roman" charset="0"/>
              <a:cs typeface="Times New Roman" charset="0"/>
            </a:endParaRPr>
          </a:p>
          <a:p>
            <a:pPr marL="0" indent="0" algn="ctr">
              <a:buNone/>
            </a:pPr>
            <a:endParaRPr lang="hu-HU" sz="2600" b="1" dirty="0" smtClean="0">
              <a:solidFill>
                <a:srgbClr val="000000"/>
              </a:solidFill>
              <a:latin typeface="Calibri" charset="0"/>
              <a:ea typeface="Times New Roman" charset="0"/>
              <a:cs typeface="Times New Roman" charset="0"/>
            </a:endParaRPr>
          </a:p>
          <a:p>
            <a:pPr marL="0" indent="0" algn="ctr">
              <a:buNone/>
            </a:pPr>
            <a:endParaRPr lang="hu-HU" sz="2600" b="1" dirty="0">
              <a:solidFill>
                <a:srgbClr val="000000"/>
              </a:solidFill>
              <a:latin typeface="Calibri" charset="0"/>
              <a:ea typeface="Times New Roman" charset="0"/>
              <a:cs typeface="Times New Roman" charset="0"/>
            </a:endParaRPr>
          </a:p>
          <a:p>
            <a:pPr marL="0" indent="0" algn="ctr">
              <a:buNone/>
            </a:pPr>
            <a:endParaRPr lang="hu-HU" sz="2600" b="1" dirty="0" smtClean="0">
              <a:solidFill>
                <a:srgbClr val="000000"/>
              </a:solidFill>
              <a:latin typeface="Calibri" charset="0"/>
              <a:ea typeface="Times New Roman" charset="0"/>
              <a:cs typeface="Times New Roman" charset="0"/>
            </a:endParaRPr>
          </a:p>
          <a:p>
            <a:pPr marL="0" indent="0" algn="ctr">
              <a:buNone/>
            </a:pPr>
            <a:endParaRPr lang="hu-HU" sz="2600" b="1" dirty="0">
              <a:solidFill>
                <a:srgbClr val="000000"/>
              </a:solidFill>
              <a:latin typeface="Calibri" charset="0"/>
              <a:ea typeface="Times New Roman" charset="0"/>
              <a:cs typeface="Times New Roman" charset="0"/>
            </a:endParaRPr>
          </a:p>
          <a:p>
            <a:pPr marL="0" indent="0" algn="ctr">
              <a:buNone/>
            </a:pPr>
            <a:endParaRPr lang="hu-HU" sz="2600" b="1" dirty="0" smtClean="0">
              <a:solidFill>
                <a:srgbClr val="000000"/>
              </a:solidFill>
              <a:latin typeface="Calibri" charset="0"/>
              <a:ea typeface="Times New Roman" charset="0"/>
              <a:cs typeface="Times New Roman" charset="0"/>
            </a:endParaRPr>
          </a:p>
          <a:p>
            <a:pPr marL="0" indent="0" algn="ctr">
              <a:buNone/>
            </a:pPr>
            <a:r>
              <a:rPr lang="hu-HU" sz="2600" b="1" dirty="0" smtClean="0">
                <a:solidFill>
                  <a:srgbClr val="000000"/>
                </a:solidFill>
                <a:latin typeface="Calibri" charset="0"/>
                <a:ea typeface="Times New Roman" charset="0"/>
                <a:cs typeface="Times New Roman" charset="0"/>
              </a:rPr>
              <a:t> </a:t>
            </a:r>
            <a:endParaRPr lang="hu-HU" sz="2600" b="1" dirty="0">
              <a:solidFill>
                <a:srgbClr val="000000"/>
              </a:solidFill>
              <a:latin typeface="Calibri" charset="0"/>
              <a:ea typeface="Times New Roman" charset="0"/>
              <a:cs typeface="Times New Roman" charset="0"/>
            </a:endParaRPr>
          </a:p>
          <a:p>
            <a:pPr marL="0" indent="0">
              <a:buNone/>
            </a:pPr>
            <a:endParaRPr lang="hu-HU" sz="2800" dirty="0" smtClean="0"/>
          </a:p>
          <a:p>
            <a:pPr marL="0" indent="0">
              <a:buNone/>
            </a:pPr>
            <a:r>
              <a:rPr lang="en-US" sz="2800" dirty="0" smtClean="0"/>
              <a:t> </a:t>
            </a:r>
            <a:endParaRPr lang="hu-HU" sz="2800" dirty="0"/>
          </a:p>
          <a:p>
            <a:pPr marL="0" indent="0">
              <a:buNone/>
            </a:pPr>
            <a:endParaRPr lang="hu-HU" sz="2800" u="sng" dirty="0" smtClean="0">
              <a:hlinkClick r:id="rId2"/>
            </a:endParaRPr>
          </a:p>
          <a:p>
            <a:pPr marL="0" indent="0">
              <a:buNone/>
            </a:pPr>
            <a:endParaRPr lang="hu-HU" sz="2800" u="sng" dirty="0" smtClean="0">
              <a:hlinkClick r:id="rId2"/>
            </a:endParaRPr>
          </a:p>
          <a:p>
            <a:pPr marL="0" indent="0">
              <a:buNone/>
            </a:pPr>
            <a:endParaRPr lang="hu-HU" sz="2800" u="sng" dirty="0" smtClean="0">
              <a:hlinkClick r:id="rId2"/>
            </a:endParaRPr>
          </a:p>
          <a:p>
            <a:pPr marL="0" indent="0">
              <a:buNone/>
            </a:pPr>
            <a:r>
              <a:rPr lang="hu-HU" sz="2800" u="sng" dirty="0" smtClean="0">
                <a:hlinkClick r:id="rId2"/>
              </a:rPr>
              <a:t>http</a:t>
            </a:r>
            <a:r>
              <a:rPr lang="hu-HU" sz="2800" u="sng" dirty="0">
                <a:hlinkClick r:id="rId2"/>
              </a:rPr>
              <a:t>://selbsttest.arbeitsklima.at/#</a:t>
            </a:r>
            <a:endParaRPr lang="hu-HU" sz="2800" b="1" dirty="0" smtClean="0">
              <a:solidFill>
                <a:srgbClr val="FF0000"/>
              </a:solidFill>
            </a:endParaRPr>
          </a:p>
        </p:txBody>
      </p:sp>
      <p:sp>
        <p:nvSpPr>
          <p:cNvPr id="4" name="Cím 3"/>
          <p:cNvSpPr>
            <a:spLocks noGrp="1"/>
          </p:cNvSpPr>
          <p:nvPr>
            <p:ph type="title"/>
          </p:nvPr>
        </p:nvSpPr>
        <p:spPr>
          <a:xfrm>
            <a:off x="447989" y="44624"/>
            <a:ext cx="8588507" cy="864096"/>
          </a:xfrm>
        </p:spPr>
        <p:txBody>
          <a:bodyPr/>
          <a:lstStyle/>
          <a:p>
            <a:r>
              <a:rPr lang="en-US" dirty="0" smtClean="0"/>
              <a:t>N</a:t>
            </a:r>
            <a:r>
              <a:rPr lang="hu-HU" dirty="0" err="1" smtClean="0"/>
              <a:t>emzetközi</a:t>
            </a:r>
            <a:r>
              <a:rPr lang="hu-HU" dirty="0" smtClean="0"/>
              <a:t> példák 1. </a:t>
            </a:r>
            <a:endParaRPr lang="hu-HU" dirty="0"/>
          </a:p>
        </p:txBody>
      </p:sp>
      <p:sp>
        <p:nvSpPr>
          <p:cNvPr id="3" name="Téglalap 2"/>
          <p:cNvSpPr/>
          <p:nvPr/>
        </p:nvSpPr>
        <p:spPr>
          <a:xfrm>
            <a:off x="2286000" y="2967335"/>
            <a:ext cx="4572000" cy="369332"/>
          </a:xfrm>
          <a:prstGeom prst="rect">
            <a:avLst/>
          </a:prstGeom>
        </p:spPr>
        <p:txBody>
          <a:bodyPr>
            <a:spAutoFit/>
          </a:bodyPr>
          <a:lstStyle/>
          <a:p>
            <a:endParaRPr lang="hu-HU" dirty="0"/>
          </a:p>
        </p:txBody>
      </p:sp>
      <p:pic>
        <p:nvPicPr>
          <p:cNvPr id="5" name="Picture 3"/>
          <p:cNvPicPr/>
          <p:nvPr/>
        </p:nvPicPr>
        <p:blipFill rotWithShape="1">
          <a:blip r:embed="rId3">
            <a:extLst>
              <a:ext uri="{28A0092B-C50C-407E-A947-70E740481C1C}">
                <a14:useLocalDpi xmlns:a14="http://schemas.microsoft.com/office/drawing/2010/main" val="0"/>
              </a:ext>
            </a:extLst>
          </a:blip>
          <a:srcRect l="23336" t="24437" r="44894" b="38219"/>
          <a:stretch/>
        </p:blipFill>
        <p:spPr bwMode="auto">
          <a:xfrm>
            <a:off x="1804864" y="2276872"/>
            <a:ext cx="5400600" cy="340470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38824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rtalom helye 1"/>
          <p:cNvSpPr>
            <a:spLocks noGrp="1"/>
          </p:cNvSpPr>
          <p:nvPr>
            <p:ph idx="1"/>
          </p:nvPr>
        </p:nvSpPr>
        <p:spPr>
          <a:xfrm>
            <a:off x="323528" y="1124744"/>
            <a:ext cx="8363272" cy="5733256"/>
          </a:xfrm>
        </p:spPr>
        <p:txBody>
          <a:bodyPr>
            <a:normAutofit fontScale="92500" lnSpcReduction="20000"/>
          </a:bodyPr>
          <a:lstStyle/>
          <a:p>
            <a:pPr marL="0" indent="0" algn="ctr">
              <a:buNone/>
            </a:pPr>
            <a:r>
              <a:rPr lang="hu-HU" sz="3500" b="1" dirty="0" smtClean="0"/>
              <a:t>Munkahelyi klíma adatbank </a:t>
            </a:r>
            <a:r>
              <a:rPr lang="hu-HU" sz="6000" b="1" dirty="0" smtClean="0"/>
              <a:t>🇦🇹</a:t>
            </a:r>
          </a:p>
          <a:p>
            <a:pPr marL="0" indent="0" algn="ctr">
              <a:buNone/>
            </a:pPr>
            <a:r>
              <a:rPr lang="hu-HU" sz="2600" dirty="0" smtClean="0"/>
              <a:t>(</a:t>
            </a:r>
            <a:r>
              <a:rPr lang="hu-HU" sz="2600" dirty="0" err="1" smtClean="0"/>
              <a:t>Arbeitsklima</a:t>
            </a:r>
            <a:r>
              <a:rPr lang="hu-HU" sz="2600" dirty="0" smtClean="0"/>
              <a:t> </a:t>
            </a:r>
            <a:r>
              <a:rPr lang="hu-HU" sz="2600" dirty="0" err="1" smtClean="0"/>
              <a:t>Datenbank</a:t>
            </a:r>
            <a:r>
              <a:rPr lang="hu-HU" sz="2600" dirty="0" smtClean="0"/>
              <a:t>)</a:t>
            </a:r>
            <a:endParaRPr lang="hu-HU" sz="2600" dirty="0" smtClean="0">
              <a:solidFill>
                <a:srgbClr val="000000"/>
              </a:solidFill>
              <a:latin typeface="Calibri" charset="0"/>
              <a:ea typeface="Times New Roman" charset="0"/>
              <a:cs typeface="Times New Roman" charset="0"/>
            </a:endParaRPr>
          </a:p>
          <a:p>
            <a:pPr marL="0" indent="0" algn="ctr">
              <a:buNone/>
            </a:pPr>
            <a:endParaRPr lang="hu-HU" sz="2600" b="1" dirty="0" smtClean="0">
              <a:solidFill>
                <a:srgbClr val="000000"/>
              </a:solidFill>
              <a:latin typeface="Calibri" charset="0"/>
              <a:ea typeface="Times New Roman" charset="0"/>
              <a:cs typeface="Times New Roman" charset="0"/>
            </a:endParaRPr>
          </a:p>
          <a:p>
            <a:pPr marL="0" indent="0" algn="ctr">
              <a:buNone/>
            </a:pPr>
            <a:endParaRPr lang="hu-HU" sz="2600" b="1" dirty="0" smtClean="0">
              <a:solidFill>
                <a:srgbClr val="000000"/>
              </a:solidFill>
              <a:latin typeface="Calibri" charset="0"/>
              <a:ea typeface="Times New Roman" charset="0"/>
              <a:cs typeface="Times New Roman" charset="0"/>
            </a:endParaRPr>
          </a:p>
          <a:p>
            <a:pPr marL="0" indent="0" algn="ctr">
              <a:buNone/>
            </a:pPr>
            <a:endParaRPr lang="hu-HU" sz="2600" b="1" dirty="0" smtClean="0">
              <a:solidFill>
                <a:srgbClr val="000000"/>
              </a:solidFill>
              <a:latin typeface="Calibri" charset="0"/>
              <a:ea typeface="Times New Roman" charset="0"/>
              <a:cs typeface="Times New Roman" charset="0"/>
            </a:endParaRPr>
          </a:p>
          <a:p>
            <a:pPr marL="0" indent="0" algn="ctr">
              <a:buNone/>
            </a:pPr>
            <a:endParaRPr lang="hu-HU" sz="2600" b="1" dirty="0" smtClean="0">
              <a:solidFill>
                <a:srgbClr val="000000"/>
              </a:solidFill>
              <a:latin typeface="Calibri" charset="0"/>
              <a:ea typeface="Times New Roman" charset="0"/>
              <a:cs typeface="Times New Roman" charset="0"/>
            </a:endParaRPr>
          </a:p>
          <a:p>
            <a:pPr marL="0" indent="0" algn="ctr">
              <a:buNone/>
            </a:pPr>
            <a:endParaRPr lang="hu-HU" sz="2600" b="1" dirty="0" smtClean="0">
              <a:solidFill>
                <a:srgbClr val="000000"/>
              </a:solidFill>
              <a:latin typeface="Calibri" charset="0"/>
              <a:ea typeface="Times New Roman" charset="0"/>
              <a:cs typeface="Times New Roman" charset="0"/>
            </a:endParaRPr>
          </a:p>
          <a:p>
            <a:pPr marL="0" indent="0" algn="ctr">
              <a:buNone/>
            </a:pPr>
            <a:endParaRPr lang="hu-HU" sz="2600" b="1" dirty="0" smtClean="0">
              <a:solidFill>
                <a:srgbClr val="000000"/>
              </a:solidFill>
              <a:latin typeface="Calibri" charset="0"/>
              <a:ea typeface="Times New Roman" charset="0"/>
              <a:cs typeface="Times New Roman" charset="0"/>
            </a:endParaRPr>
          </a:p>
          <a:p>
            <a:pPr marL="0" indent="0" algn="ctr">
              <a:buNone/>
            </a:pPr>
            <a:endParaRPr lang="hu-HU" sz="2600" b="1" dirty="0" smtClean="0">
              <a:solidFill>
                <a:srgbClr val="000000"/>
              </a:solidFill>
              <a:latin typeface="Calibri" charset="0"/>
              <a:ea typeface="Times New Roman" charset="0"/>
              <a:cs typeface="Times New Roman" charset="0"/>
            </a:endParaRPr>
          </a:p>
          <a:p>
            <a:pPr marL="0" indent="0" algn="ctr">
              <a:buNone/>
            </a:pPr>
            <a:r>
              <a:rPr lang="hu-HU" sz="2600" b="1" dirty="0" smtClean="0">
                <a:solidFill>
                  <a:srgbClr val="000000"/>
                </a:solidFill>
                <a:latin typeface="Calibri" charset="0"/>
                <a:ea typeface="Times New Roman" charset="0"/>
                <a:cs typeface="Times New Roman" charset="0"/>
              </a:rPr>
              <a:t> </a:t>
            </a:r>
          </a:p>
          <a:p>
            <a:pPr marL="0" indent="0">
              <a:buNone/>
            </a:pPr>
            <a:endParaRPr lang="hu-HU" sz="2800" dirty="0" smtClean="0"/>
          </a:p>
          <a:p>
            <a:pPr marL="0" indent="0">
              <a:buNone/>
            </a:pPr>
            <a:r>
              <a:rPr lang="en-US" sz="2800" dirty="0" smtClean="0"/>
              <a:t> </a:t>
            </a:r>
          </a:p>
          <a:p>
            <a:pPr marL="0" indent="0" algn="ctr">
              <a:buNone/>
            </a:pPr>
            <a:r>
              <a:rPr lang="hu-HU" sz="2600" dirty="0" smtClean="0"/>
              <a:t>Online, jellemzők alapján kereshető átlagok.</a:t>
            </a:r>
          </a:p>
          <a:p>
            <a:pPr marL="0" indent="0" algn="ctr">
              <a:buNone/>
            </a:pPr>
            <a:r>
              <a:rPr lang="hu-HU" sz="2600" i="1" u="sng" dirty="0" smtClean="0">
                <a:hlinkClick r:id="rId2"/>
              </a:rPr>
              <a:t>http</a:t>
            </a:r>
            <a:r>
              <a:rPr lang="hu-HU" sz="2600" i="1" u="sng" dirty="0">
                <a:hlinkClick r:id="rId2"/>
              </a:rPr>
              <a:t>://www.db.arbeitsklima.at</a:t>
            </a:r>
            <a:endParaRPr lang="hu-HU" sz="2600" dirty="0" smtClean="0"/>
          </a:p>
          <a:p>
            <a:pPr marL="0" indent="0" algn="ctr">
              <a:buNone/>
            </a:pPr>
            <a:endParaRPr lang="hu-HU" sz="2600" dirty="0" smtClean="0"/>
          </a:p>
          <a:p>
            <a:pPr marL="0" indent="0">
              <a:buNone/>
            </a:pPr>
            <a:endParaRPr lang="hu-HU" sz="2800" u="sng" dirty="0" smtClean="0">
              <a:hlinkClick r:id="rId3"/>
            </a:endParaRPr>
          </a:p>
          <a:p>
            <a:pPr marL="0" indent="0">
              <a:buNone/>
            </a:pPr>
            <a:endParaRPr lang="hu-HU" sz="2800" u="sng" dirty="0" smtClean="0">
              <a:hlinkClick r:id="rId3"/>
            </a:endParaRPr>
          </a:p>
        </p:txBody>
      </p:sp>
      <p:sp>
        <p:nvSpPr>
          <p:cNvPr id="4" name="Cím 3"/>
          <p:cNvSpPr>
            <a:spLocks noGrp="1"/>
          </p:cNvSpPr>
          <p:nvPr>
            <p:ph type="title"/>
          </p:nvPr>
        </p:nvSpPr>
        <p:spPr>
          <a:xfrm>
            <a:off x="447989" y="44624"/>
            <a:ext cx="8588507" cy="864096"/>
          </a:xfrm>
        </p:spPr>
        <p:txBody>
          <a:bodyPr/>
          <a:lstStyle/>
          <a:p>
            <a:r>
              <a:rPr lang="en-US" dirty="0" smtClean="0"/>
              <a:t>N</a:t>
            </a:r>
            <a:r>
              <a:rPr lang="hu-HU" dirty="0" err="1" smtClean="0"/>
              <a:t>emzetközi</a:t>
            </a:r>
            <a:r>
              <a:rPr lang="hu-HU" dirty="0" smtClean="0"/>
              <a:t> példák 1. </a:t>
            </a:r>
            <a:endParaRPr lang="hu-HU" dirty="0"/>
          </a:p>
        </p:txBody>
      </p:sp>
      <p:sp>
        <p:nvSpPr>
          <p:cNvPr id="3" name="Téglalap 2"/>
          <p:cNvSpPr/>
          <p:nvPr/>
        </p:nvSpPr>
        <p:spPr>
          <a:xfrm>
            <a:off x="2286000" y="2967335"/>
            <a:ext cx="4572000" cy="369332"/>
          </a:xfrm>
          <a:prstGeom prst="rect">
            <a:avLst/>
          </a:prstGeom>
        </p:spPr>
        <p:txBody>
          <a:bodyPr>
            <a:spAutoFit/>
          </a:bodyPr>
          <a:lstStyle/>
          <a:p>
            <a:endParaRPr lang="hu-HU" dirty="0"/>
          </a:p>
        </p:txBody>
      </p:sp>
      <p:pic>
        <p:nvPicPr>
          <p:cNvPr id="6" name="Picture 5"/>
          <p:cNvPicPr/>
          <p:nvPr/>
        </p:nvPicPr>
        <p:blipFill rotWithShape="1">
          <a:blip r:embed="rId4">
            <a:extLst>
              <a:ext uri="{28A0092B-C50C-407E-A947-70E740481C1C}">
                <a14:useLocalDpi xmlns:a14="http://schemas.microsoft.com/office/drawing/2010/main" val="0"/>
              </a:ext>
            </a:extLst>
          </a:blip>
          <a:srcRect l="22726" t="28543" r="23751" b="27066"/>
          <a:stretch/>
        </p:blipFill>
        <p:spPr bwMode="auto">
          <a:xfrm>
            <a:off x="1043608" y="2348880"/>
            <a:ext cx="6552727" cy="352839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324811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rtalom helye 1"/>
          <p:cNvSpPr>
            <a:spLocks noGrp="1"/>
          </p:cNvSpPr>
          <p:nvPr>
            <p:ph idx="1"/>
          </p:nvPr>
        </p:nvSpPr>
        <p:spPr>
          <a:xfrm>
            <a:off x="611560" y="1435100"/>
            <a:ext cx="8075240" cy="4691063"/>
          </a:xfrm>
        </p:spPr>
        <p:txBody>
          <a:bodyPr>
            <a:normAutofit fontScale="92500" lnSpcReduction="10000"/>
          </a:bodyPr>
          <a:lstStyle/>
          <a:p>
            <a:pPr marL="0" indent="0">
              <a:spcBef>
                <a:spcPts val="0"/>
              </a:spcBef>
              <a:buNone/>
            </a:pPr>
            <a:r>
              <a:rPr lang="hu-HU" b="1" dirty="0"/>
              <a:t>Fizikai és mentális jóllét, életminőség, élettel való elégedettség</a:t>
            </a:r>
          </a:p>
          <a:p>
            <a:pPr marL="0" indent="0">
              <a:spcBef>
                <a:spcPts val="0"/>
              </a:spcBef>
              <a:buNone/>
            </a:pPr>
            <a:r>
              <a:rPr lang="hu-HU" dirty="0"/>
              <a:t>Egyéni szint → család, barátok → </a:t>
            </a:r>
            <a:r>
              <a:rPr lang="hu-HU" dirty="0" smtClean="0"/>
              <a:t>társadalom</a:t>
            </a:r>
          </a:p>
          <a:p>
            <a:pPr marL="0" indent="0">
              <a:spcBef>
                <a:spcPts val="0"/>
              </a:spcBef>
              <a:buNone/>
            </a:pPr>
            <a:endParaRPr lang="hu-HU" b="1" dirty="0"/>
          </a:p>
          <a:p>
            <a:pPr marL="0" indent="0">
              <a:spcBef>
                <a:spcPts val="0"/>
              </a:spcBef>
              <a:buNone/>
            </a:pPr>
            <a:r>
              <a:rPr lang="hu-HU" b="1" dirty="0" smtClean="0"/>
              <a:t>Egyéni </a:t>
            </a:r>
            <a:r>
              <a:rPr lang="hu-HU" b="1" dirty="0"/>
              <a:t>és társadalmi jóllét </a:t>
            </a:r>
            <a:r>
              <a:rPr lang="hu-HU" dirty="0"/>
              <a:t>vizsgálata: túlmutat a GDP-n és azon, hogy valakinek van-e </a:t>
            </a:r>
            <a:r>
              <a:rPr lang="hu-HU" dirty="0" smtClean="0"/>
              <a:t>munkája (</a:t>
            </a:r>
            <a:r>
              <a:rPr lang="hu-HU" dirty="0" err="1" smtClean="0"/>
              <a:t>Stiglitz</a:t>
            </a:r>
            <a:r>
              <a:rPr lang="hu-HU" dirty="0" smtClean="0"/>
              <a:t>, 2009)</a:t>
            </a:r>
            <a:endParaRPr lang="hu-HU" dirty="0"/>
          </a:p>
          <a:p>
            <a:pPr marL="0" indent="0">
              <a:spcBef>
                <a:spcPts val="0"/>
              </a:spcBef>
              <a:buNone/>
            </a:pPr>
            <a:endParaRPr lang="hu-HU" dirty="0"/>
          </a:p>
          <a:p>
            <a:pPr marL="0" indent="0">
              <a:spcBef>
                <a:spcPts val="0"/>
              </a:spcBef>
              <a:buNone/>
            </a:pPr>
            <a:r>
              <a:rPr lang="hu-HU" dirty="0"/>
              <a:t>Egy ország </a:t>
            </a:r>
            <a:r>
              <a:rPr lang="hu-HU" b="1" dirty="0"/>
              <a:t>munkaerőpiac</a:t>
            </a:r>
            <a:r>
              <a:rPr lang="hu-HU" dirty="0"/>
              <a:t>a:</a:t>
            </a:r>
          </a:p>
          <a:p>
            <a:pPr marL="0" indent="0">
              <a:spcBef>
                <a:spcPts val="0"/>
              </a:spcBef>
              <a:buNone/>
            </a:pPr>
            <a:r>
              <a:rPr lang="en-US" dirty="0"/>
              <a:t>s</a:t>
            </a:r>
            <a:r>
              <a:rPr lang="hu-HU" dirty="0" err="1"/>
              <a:t>zintén</a:t>
            </a:r>
            <a:r>
              <a:rPr lang="hu-HU" dirty="0"/>
              <a:t> összetettebb a munkahelyek számánál és a foglalkoztatási rátánál  </a:t>
            </a:r>
            <a:endParaRPr lang="hu-HU" dirty="0" smtClean="0"/>
          </a:p>
          <a:p>
            <a:pPr marL="0" indent="0">
              <a:spcBef>
                <a:spcPts val="0"/>
              </a:spcBef>
              <a:buNone/>
            </a:pPr>
            <a:endParaRPr lang="hu-HU" dirty="0"/>
          </a:p>
          <a:p>
            <a:pPr marL="0" indent="0">
              <a:spcBef>
                <a:spcPts val="0"/>
              </a:spcBef>
              <a:buNone/>
            </a:pPr>
            <a:endParaRPr lang="hu-HU" b="1" dirty="0"/>
          </a:p>
          <a:p>
            <a:pPr marL="0" indent="0">
              <a:spcBef>
                <a:spcPts val="0"/>
              </a:spcBef>
              <a:buNone/>
            </a:pPr>
            <a:endParaRPr lang="hu-HU" dirty="0" smtClean="0"/>
          </a:p>
        </p:txBody>
      </p:sp>
      <p:sp>
        <p:nvSpPr>
          <p:cNvPr id="3" name="Szöveg helye 2"/>
          <p:cNvSpPr>
            <a:spLocks noGrp="1"/>
          </p:cNvSpPr>
          <p:nvPr>
            <p:ph type="body" sz="half" idx="2"/>
          </p:nvPr>
        </p:nvSpPr>
        <p:spPr>
          <a:xfrm flipH="1" flipV="1">
            <a:off x="3575049" y="1389382"/>
            <a:ext cx="45719" cy="45719"/>
          </a:xfrm>
        </p:spPr>
        <p:txBody>
          <a:bodyPr>
            <a:normAutofit fontScale="25000" lnSpcReduction="20000"/>
          </a:bodyPr>
          <a:lstStyle/>
          <a:p>
            <a:endParaRPr lang="hu-HU" sz="1800" dirty="0"/>
          </a:p>
          <a:p>
            <a:pPr marL="742950" lvl="1" indent="-285750">
              <a:buFont typeface="Arial" panose="020B0604020202020204" pitchFamily="34" charset="0"/>
              <a:buChar char="•"/>
            </a:pPr>
            <a:endParaRPr lang="hu-HU" sz="1400" dirty="0"/>
          </a:p>
          <a:p>
            <a:endParaRPr lang="hu-HU" dirty="0"/>
          </a:p>
        </p:txBody>
      </p:sp>
      <p:sp>
        <p:nvSpPr>
          <p:cNvPr id="4" name="Cím 3"/>
          <p:cNvSpPr>
            <a:spLocks noGrp="1"/>
          </p:cNvSpPr>
          <p:nvPr>
            <p:ph type="title"/>
          </p:nvPr>
        </p:nvSpPr>
        <p:spPr>
          <a:xfrm>
            <a:off x="611560" y="116632"/>
            <a:ext cx="6356259" cy="864096"/>
          </a:xfrm>
        </p:spPr>
        <p:txBody>
          <a:bodyPr/>
          <a:lstStyle/>
          <a:p>
            <a:r>
              <a:rPr lang="hu-HU" dirty="0" smtClean="0"/>
              <a:t>Miért fontos a munka minősége?</a:t>
            </a:r>
            <a:endParaRPr lang="hu-HU" dirty="0"/>
          </a:p>
        </p:txBody>
      </p:sp>
    </p:spTree>
    <p:extLst>
      <p:ext uri="{BB962C8B-B14F-4D97-AF65-F5344CB8AC3E}">
        <p14:creationId xmlns:p14="http://schemas.microsoft.com/office/powerpoint/2010/main" val="10557137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rtalom helye 1"/>
          <p:cNvSpPr>
            <a:spLocks noGrp="1"/>
          </p:cNvSpPr>
          <p:nvPr>
            <p:ph idx="1"/>
          </p:nvPr>
        </p:nvSpPr>
        <p:spPr>
          <a:xfrm>
            <a:off x="323528" y="1124744"/>
            <a:ext cx="8363272" cy="5400600"/>
          </a:xfrm>
        </p:spPr>
        <p:txBody>
          <a:bodyPr>
            <a:normAutofit/>
          </a:bodyPr>
          <a:lstStyle/>
          <a:p>
            <a:pPr marL="0" indent="0" algn="ctr">
              <a:buNone/>
            </a:pPr>
            <a:r>
              <a:rPr lang="hu-HU" b="1" dirty="0" smtClean="0"/>
              <a:t>Svéd gyakorlat </a:t>
            </a:r>
            <a:r>
              <a:rPr lang="hu-HU" sz="6000" b="1" dirty="0" smtClean="0"/>
              <a:t>🇸🇪</a:t>
            </a:r>
          </a:p>
          <a:p>
            <a:pPr marL="0" indent="0">
              <a:buNone/>
            </a:pPr>
            <a:r>
              <a:rPr lang="hu-HU" sz="2400" b="1" dirty="0"/>
              <a:t>Munkakörnyezeti Hivatal </a:t>
            </a:r>
            <a:r>
              <a:rPr lang="hu-HU" sz="2400" dirty="0"/>
              <a:t>(</a:t>
            </a:r>
            <a:r>
              <a:rPr lang="hu-HU" sz="2400" dirty="0" err="1" smtClean="0"/>
              <a:t>Arbetsmiljöverket</a:t>
            </a:r>
            <a:r>
              <a:rPr lang="hu-HU" sz="2400" dirty="0"/>
              <a:t>) </a:t>
            </a:r>
            <a:endParaRPr lang="hu-HU" sz="2400" dirty="0" smtClean="0"/>
          </a:p>
          <a:p>
            <a:pPr marL="0" indent="0">
              <a:buNone/>
            </a:pPr>
            <a:r>
              <a:rPr lang="hu-HU" sz="2400" dirty="0" smtClean="0"/>
              <a:t>2016: </a:t>
            </a:r>
            <a:r>
              <a:rPr lang="hu-HU" sz="2400" i="1" dirty="0"/>
              <a:t>S</a:t>
            </a:r>
            <a:r>
              <a:rPr lang="hu-HU" sz="2400" i="1" dirty="0" smtClean="0"/>
              <a:t>zervezeti </a:t>
            </a:r>
            <a:r>
              <a:rPr lang="hu-HU" sz="2400" i="1" dirty="0"/>
              <a:t>és szociális munkakörnyezetre vonatkozó új szabályozás</a:t>
            </a:r>
            <a:r>
              <a:rPr lang="en-US" sz="2400" dirty="0"/>
              <a:t> </a:t>
            </a:r>
            <a:r>
              <a:rPr lang="hu-HU" sz="2400" dirty="0" smtClean="0"/>
              <a:t>➝</a:t>
            </a:r>
          </a:p>
          <a:p>
            <a:pPr marL="0" indent="0">
              <a:buNone/>
            </a:pPr>
            <a:endParaRPr lang="hu-HU" sz="2400" dirty="0"/>
          </a:p>
          <a:p>
            <a:pPr marL="0" indent="0">
              <a:buNone/>
            </a:pPr>
            <a:endParaRPr lang="hu-HU" sz="2400" dirty="0" smtClean="0"/>
          </a:p>
          <a:p>
            <a:pPr marL="0" indent="0">
              <a:buNone/>
            </a:pPr>
            <a:endParaRPr lang="hu-HU" sz="2400" dirty="0"/>
          </a:p>
          <a:p>
            <a:pPr marL="0" indent="0">
              <a:buNone/>
            </a:pPr>
            <a:endParaRPr lang="hu-HU" sz="2400" dirty="0" smtClean="0"/>
          </a:p>
          <a:p>
            <a:pPr marL="0" indent="0">
              <a:buNone/>
            </a:pPr>
            <a:endParaRPr lang="hu-HU" sz="2400" dirty="0"/>
          </a:p>
          <a:p>
            <a:pPr marL="0" indent="0">
              <a:buNone/>
            </a:pPr>
            <a:endParaRPr lang="hu-HU" sz="2400" dirty="0" smtClean="0"/>
          </a:p>
          <a:p>
            <a:pPr marL="0" indent="0">
              <a:buNone/>
            </a:pPr>
            <a:r>
              <a:rPr lang="en-US" sz="2400" dirty="0" smtClean="0"/>
              <a:t>:</a:t>
            </a:r>
            <a:endParaRPr lang="hu-HU" sz="2400" dirty="0"/>
          </a:p>
        </p:txBody>
      </p:sp>
      <p:sp>
        <p:nvSpPr>
          <p:cNvPr id="4" name="Cím 3"/>
          <p:cNvSpPr>
            <a:spLocks noGrp="1"/>
          </p:cNvSpPr>
          <p:nvPr>
            <p:ph type="title"/>
          </p:nvPr>
        </p:nvSpPr>
        <p:spPr>
          <a:xfrm>
            <a:off x="447989" y="44624"/>
            <a:ext cx="8588507" cy="864096"/>
          </a:xfrm>
        </p:spPr>
        <p:txBody>
          <a:bodyPr/>
          <a:lstStyle/>
          <a:p>
            <a:r>
              <a:rPr lang="en-US" dirty="0" smtClean="0"/>
              <a:t>N</a:t>
            </a:r>
            <a:r>
              <a:rPr lang="hu-HU" dirty="0" err="1" smtClean="0"/>
              <a:t>emzetközi</a:t>
            </a:r>
            <a:r>
              <a:rPr lang="hu-HU" dirty="0" smtClean="0"/>
              <a:t> példák 3. </a:t>
            </a:r>
            <a:endParaRPr lang="hu-HU" dirty="0"/>
          </a:p>
        </p:txBody>
      </p:sp>
      <p:pic>
        <p:nvPicPr>
          <p:cNvPr id="9" name="Picture 2"/>
          <p:cNvPicPr/>
          <p:nvPr/>
        </p:nvPicPr>
        <p:blipFill rotWithShape="1">
          <a:blip r:embed="rId3">
            <a:extLst>
              <a:ext uri="{28A0092B-C50C-407E-A947-70E740481C1C}">
                <a14:useLocalDpi xmlns:a14="http://schemas.microsoft.com/office/drawing/2010/main" val="0"/>
              </a:ext>
            </a:extLst>
          </a:blip>
          <a:srcRect l="18205" t="39099" r="16295" b="35285"/>
          <a:stretch/>
        </p:blipFill>
        <p:spPr bwMode="auto">
          <a:xfrm>
            <a:off x="447989" y="3573016"/>
            <a:ext cx="7931224" cy="266429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24486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rtalom helye 1"/>
          <p:cNvSpPr>
            <a:spLocks noGrp="1"/>
          </p:cNvSpPr>
          <p:nvPr>
            <p:ph idx="1"/>
          </p:nvPr>
        </p:nvSpPr>
        <p:spPr>
          <a:xfrm>
            <a:off x="323528" y="1196752"/>
            <a:ext cx="8363272" cy="5328592"/>
          </a:xfrm>
        </p:spPr>
        <p:txBody>
          <a:bodyPr>
            <a:normAutofit lnSpcReduction="10000"/>
          </a:bodyPr>
          <a:lstStyle/>
          <a:p>
            <a:pPr marL="0" indent="0" algn="ctr">
              <a:buNone/>
            </a:pPr>
            <a:r>
              <a:rPr lang="hu-HU" b="1" dirty="0" smtClean="0"/>
              <a:t>Svéd gyakorlat </a:t>
            </a:r>
            <a:r>
              <a:rPr lang="hu-HU" sz="6000" b="1" dirty="0" smtClean="0"/>
              <a:t>🇸🇪</a:t>
            </a:r>
          </a:p>
          <a:p>
            <a:pPr marL="0" indent="0" algn="ctr">
              <a:buNone/>
            </a:pPr>
            <a:endParaRPr lang="hu-HU" sz="3000" b="1" dirty="0" smtClean="0"/>
          </a:p>
          <a:p>
            <a:pPr marL="0" indent="0" algn="ctr">
              <a:buNone/>
            </a:pPr>
            <a:r>
              <a:rPr lang="hu-HU" sz="2800" b="1" dirty="0" smtClean="0"/>
              <a:t>Felmérések</a:t>
            </a:r>
          </a:p>
          <a:p>
            <a:pPr algn="ctr">
              <a:buFontTx/>
              <a:buChar char="-"/>
            </a:pPr>
            <a:r>
              <a:rPr lang="en-US" sz="2800" dirty="0" smtClean="0"/>
              <a:t>M</a:t>
            </a:r>
            <a:r>
              <a:rPr lang="hu-HU" sz="2800" dirty="0" smtClean="0"/>
              <a:t>unkakörülmény felmérések (1989 óta)</a:t>
            </a:r>
          </a:p>
          <a:p>
            <a:pPr algn="ctr">
              <a:buFontTx/>
              <a:buChar char="-"/>
            </a:pPr>
            <a:r>
              <a:rPr lang="hu-HU" sz="2800" dirty="0" smtClean="0"/>
              <a:t>Munkából eredő problémák (1991 óta)</a:t>
            </a:r>
          </a:p>
          <a:p>
            <a:pPr algn="ctr">
              <a:buFontTx/>
              <a:buChar char="-"/>
            </a:pPr>
            <a:endParaRPr lang="hu-HU" sz="2800" b="1" dirty="0"/>
          </a:p>
          <a:p>
            <a:pPr marL="0" indent="0" algn="ctr">
              <a:buNone/>
            </a:pPr>
            <a:r>
              <a:rPr lang="hu-HU" sz="2800" b="1" dirty="0"/>
              <a:t>F</a:t>
            </a:r>
            <a:r>
              <a:rPr lang="hu-HU" sz="2800" b="1" dirty="0" smtClean="0"/>
              <a:t>oglalkoztatás </a:t>
            </a:r>
            <a:r>
              <a:rPr lang="hu-HU" sz="2800" b="1" dirty="0"/>
              <a:t>egészségi index</a:t>
            </a:r>
            <a:r>
              <a:rPr lang="hu-HU" sz="2800" dirty="0"/>
              <a:t> (</a:t>
            </a:r>
            <a:r>
              <a:rPr lang="hu-HU" sz="2800" u="sng" dirty="0" err="1"/>
              <a:t>jobbh</a:t>
            </a:r>
            <a:r>
              <a:rPr lang="hu-HU" sz="2800" dirty="0" err="1"/>
              <a:t>ä</a:t>
            </a:r>
            <a:r>
              <a:rPr lang="hu-HU" sz="2800" u="sng" dirty="0" err="1"/>
              <a:t>lsoindex</a:t>
            </a:r>
            <a:r>
              <a:rPr lang="hu-HU" sz="2800" dirty="0" smtClean="0"/>
              <a:t>)</a:t>
            </a:r>
          </a:p>
          <a:p>
            <a:pPr marL="0" indent="0" algn="ctr">
              <a:buNone/>
            </a:pPr>
            <a:r>
              <a:rPr lang="hu-HU" sz="2800" dirty="0" smtClean="0"/>
              <a:t>2007 óta évente 20-64 évesek kb. 10 000 fős minta</a:t>
            </a:r>
          </a:p>
          <a:p>
            <a:pPr marL="0" indent="0" algn="ctr">
              <a:buNone/>
            </a:pPr>
            <a:r>
              <a:rPr lang="hu-HU" sz="2800" dirty="0" smtClean="0"/>
              <a:t>80 kérdés</a:t>
            </a:r>
            <a:endParaRPr lang="en-US" sz="2800" dirty="0"/>
          </a:p>
          <a:p>
            <a:pPr marL="0" indent="0" algn="ctr">
              <a:buNone/>
            </a:pPr>
            <a:r>
              <a:rPr lang="hu-HU" sz="2800" dirty="0" smtClean="0"/>
              <a:t>➝ tematikus jelentések</a:t>
            </a:r>
            <a:endParaRPr lang="hu-HU" sz="2800" dirty="0"/>
          </a:p>
          <a:p>
            <a:pPr marL="0" indent="0" algn="ctr">
              <a:buNone/>
            </a:pPr>
            <a:endParaRPr lang="hu-HU" sz="2800" b="1" dirty="0" smtClean="0"/>
          </a:p>
          <a:p>
            <a:pPr marL="0" indent="0" algn="ctr">
              <a:buNone/>
            </a:pPr>
            <a:endParaRPr lang="hu-HU" sz="2800" b="1" dirty="0" smtClean="0"/>
          </a:p>
        </p:txBody>
      </p:sp>
      <p:sp>
        <p:nvSpPr>
          <p:cNvPr id="4" name="Cím 3"/>
          <p:cNvSpPr>
            <a:spLocks noGrp="1"/>
          </p:cNvSpPr>
          <p:nvPr>
            <p:ph type="title"/>
          </p:nvPr>
        </p:nvSpPr>
        <p:spPr>
          <a:xfrm>
            <a:off x="447989" y="44624"/>
            <a:ext cx="8588507" cy="864096"/>
          </a:xfrm>
        </p:spPr>
        <p:txBody>
          <a:bodyPr/>
          <a:lstStyle/>
          <a:p>
            <a:r>
              <a:rPr lang="en-US" dirty="0" smtClean="0"/>
              <a:t>N</a:t>
            </a:r>
            <a:r>
              <a:rPr lang="hu-HU" dirty="0" err="1" smtClean="0"/>
              <a:t>emzetközi</a:t>
            </a:r>
            <a:r>
              <a:rPr lang="hu-HU" smtClean="0"/>
              <a:t> példák 1. </a:t>
            </a:r>
            <a:endParaRPr lang="hu-HU" dirty="0"/>
          </a:p>
        </p:txBody>
      </p:sp>
    </p:spTree>
    <p:extLst>
      <p:ext uri="{BB962C8B-B14F-4D97-AF65-F5344CB8AC3E}">
        <p14:creationId xmlns:p14="http://schemas.microsoft.com/office/powerpoint/2010/main" val="14748078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rtalom helye 1"/>
          <p:cNvSpPr>
            <a:spLocks noGrp="1"/>
          </p:cNvSpPr>
          <p:nvPr>
            <p:ph idx="1"/>
          </p:nvPr>
        </p:nvSpPr>
        <p:spPr>
          <a:xfrm>
            <a:off x="323528" y="1435100"/>
            <a:ext cx="8363272" cy="5090244"/>
          </a:xfrm>
        </p:spPr>
        <p:txBody>
          <a:bodyPr>
            <a:normAutofit fontScale="77500" lnSpcReduction="20000"/>
          </a:bodyPr>
          <a:lstStyle/>
          <a:p>
            <a:pPr marL="0" indent="0" algn="ctr">
              <a:buNone/>
            </a:pPr>
            <a:r>
              <a:rPr lang="hu-HU" sz="4100" b="1" dirty="0" smtClean="0">
                <a:solidFill>
                  <a:srgbClr val="FF0000"/>
                </a:solidFill>
              </a:rPr>
              <a:t>Általános blokk + 10 terület 70 kérdéssel</a:t>
            </a:r>
          </a:p>
          <a:p>
            <a:pPr marL="0" indent="0" algn="ctr">
              <a:buNone/>
            </a:pPr>
            <a:endParaRPr lang="hu-HU" b="1" dirty="0" smtClean="0"/>
          </a:p>
          <a:p>
            <a:pPr marL="514350" indent="-514350">
              <a:buAutoNum type="arabicParenBoth"/>
            </a:pPr>
            <a:r>
              <a:rPr lang="hu-HU" b="1" dirty="0" smtClean="0"/>
              <a:t>Bérek</a:t>
            </a:r>
          </a:p>
          <a:p>
            <a:pPr marL="514350" indent="-514350">
              <a:buAutoNum type="arabicParenBoth"/>
            </a:pPr>
            <a:r>
              <a:rPr lang="hu-HU" b="1" dirty="0" smtClean="0"/>
              <a:t>Foglalkoztatás </a:t>
            </a:r>
            <a:r>
              <a:rPr lang="hu-HU" b="1" dirty="0" smtClean="0"/>
              <a:t>biztonsága</a:t>
            </a:r>
          </a:p>
          <a:p>
            <a:pPr marL="514350" indent="-514350">
              <a:buAutoNum type="arabicParenBoth"/>
            </a:pPr>
            <a:r>
              <a:rPr lang="hu-HU" b="1" dirty="0" smtClean="0"/>
              <a:t>Munkahelyi </a:t>
            </a:r>
            <a:r>
              <a:rPr lang="hu-HU" b="1" dirty="0" smtClean="0"/>
              <a:t>egészség és biztonság,  munkakörnyezet</a:t>
            </a:r>
          </a:p>
          <a:p>
            <a:pPr marL="514350" indent="-514350">
              <a:buAutoNum type="arabicParenBoth"/>
            </a:pPr>
            <a:r>
              <a:rPr lang="hu-HU" b="1" dirty="0" smtClean="0"/>
              <a:t>Munkaidő és munka-magánélet összehangja</a:t>
            </a:r>
          </a:p>
          <a:p>
            <a:pPr marL="514350" indent="-514350">
              <a:buAutoNum type="arabicParenBoth"/>
            </a:pPr>
            <a:r>
              <a:rPr lang="hu-HU" b="1" dirty="0" smtClean="0"/>
              <a:t>Feladatok, autonómia, munkaintenzitás</a:t>
            </a:r>
          </a:p>
          <a:p>
            <a:pPr marL="514350" indent="-514350">
              <a:buAutoNum type="arabicParenBoth"/>
            </a:pPr>
            <a:r>
              <a:rPr lang="hu-HU" b="1" dirty="0" smtClean="0"/>
              <a:t>Vezetői gyakorlatok és munkahelyi közösség</a:t>
            </a:r>
          </a:p>
          <a:p>
            <a:pPr marL="514350" indent="-514350">
              <a:buAutoNum type="arabicParenBoth"/>
            </a:pPr>
            <a:r>
              <a:rPr lang="hu-HU" b="1" dirty="0" smtClean="0"/>
              <a:t>Kollektív érdekképviselet és munkavállalói hang</a:t>
            </a:r>
          </a:p>
          <a:p>
            <a:pPr marL="514350" indent="-514350">
              <a:buAutoNum type="arabicParenBoth"/>
            </a:pPr>
            <a:r>
              <a:rPr lang="hu-HU" b="1" dirty="0" smtClean="0"/>
              <a:t>Előrejutási és fejlődési lehetőségek</a:t>
            </a:r>
          </a:p>
          <a:p>
            <a:pPr marL="514350" indent="-514350">
              <a:buAutoNum type="arabicParenBoth"/>
            </a:pPr>
            <a:r>
              <a:rPr lang="hu-HU" b="1" dirty="0" smtClean="0"/>
              <a:t>Diszkrimináció és munkahelyi zaklatás</a:t>
            </a:r>
          </a:p>
          <a:p>
            <a:pPr marL="514350" indent="-514350">
              <a:buAutoNum type="arabicParenBoth"/>
            </a:pPr>
            <a:r>
              <a:rPr lang="hu-HU" b="1" dirty="0" smtClean="0"/>
              <a:t> A munka egyéni, szubjektív értékelése</a:t>
            </a:r>
            <a:endParaRPr lang="hu-HU" b="1" dirty="0"/>
          </a:p>
        </p:txBody>
      </p:sp>
      <p:sp>
        <p:nvSpPr>
          <p:cNvPr id="4" name="Cím 3"/>
          <p:cNvSpPr>
            <a:spLocks noGrp="1"/>
          </p:cNvSpPr>
          <p:nvPr>
            <p:ph type="title"/>
          </p:nvPr>
        </p:nvSpPr>
        <p:spPr>
          <a:xfrm>
            <a:off x="447989" y="44624"/>
            <a:ext cx="8588507" cy="864096"/>
          </a:xfrm>
        </p:spPr>
        <p:txBody>
          <a:bodyPr/>
          <a:lstStyle/>
          <a:p>
            <a:r>
              <a:rPr lang="hu-HU" dirty="0" smtClean="0"/>
              <a:t>Javaslat a </a:t>
            </a:r>
            <a:r>
              <a:rPr lang="hu-HU" dirty="0" smtClean="0"/>
              <a:t>minőségi munka szempontrendszerére</a:t>
            </a:r>
            <a:endParaRPr lang="hu-HU" dirty="0"/>
          </a:p>
        </p:txBody>
      </p:sp>
    </p:spTree>
    <p:extLst>
      <p:ext uri="{BB962C8B-B14F-4D97-AF65-F5344CB8AC3E}">
        <p14:creationId xmlns:p14="http://schemas.microsoft.com/office/powerpoint/2010/main" val="8488746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rtalom helye 1"/>
          <p:cNvSpPr>
            <a:spLocks noGrp="1"/>
          </p:cNvSpPr>
          <p:nvPr>
            <p:ph idx="1"/>
          </p:nvPr>
        </p:nvSpPr>
        <p:spPr>
          <a:xfrm>
            <a:off x="323528" y="1435100"/>
            <a:ext cx="8363272" cy="5090244"/>
          </a:xfrm>
        </p:spPr>
        <p:txBody>
          <a:bodyPr>
            <a:normAutofit fontScale="85000" lnSpcReduction="20000"/>
          </a:bodyPr>
          <a:lstStyle/>
          <a:p>
            <a:pPr marL="0" indent="0" algn="ctr">
              <a:buNone/>
            </a:pPr>
            <a:r>
              <a:rPr lang="hu-HU" sz="4100" b="1" dirty="0" smtClean="0">
                <a:solidFill>
                  <a:srgbClr val="FF0000"/>
                </a:solidFill>
              </a:rPr>
              <a:t>Általános blokk</a:t>
            </a:r>
          </a:p>
          <a:p>
            <a:pPr marL="0" indent="0">
              <a:buNone/>
            </a:pPr>
            <a:endParaRPr lang="hu-HU" sz="3300" b="1" dirty="0" smtClean="0">
              <a:solidFill>
                <a:srgbClr val="FF0000"/>
              </a:solidFill>
            </a:endParaRPr>
          </a:p>
          <a:p>
            <a:r>
              <a:rPr lang="hu-HU" sz="3300" b="1" dirty="0" smtClean="0"/>
              <a:t>Nem</a:t>
            </a:r>
          </a:p>
          <a:p>
            <a:r>
              <a:rPr lang="hu-HU" sz="3300" b="1" dirty="0" smtClean="0"/>
              <a:t>Korcsoport</a:t>
            </a:r>
          </a:p>
          <a:p>
            <a:r>
              <a:rPr lang="hu-HU" sz="3300" b="1" dirty="0" smtClean="0"/>
              <a:t>Legmagasabb iskolai végzettség</a:t>
            </a:r>
          </a:p>
          <a:p>
            <a:r>
              <a:rPr lang="hu-HU" sz="3300" b="1" dirty="0" smtClean="0"/>
              <a:t>Teljes vagy részmunkaidő</a:t>
            </a:r>
          </a:p>
          <a:p>
            <a:r>
              <a:rPr lang="hu-HU" sz="3300" b="1" dirty="0" smtClean="0"/>
              <a:t>Foglalkozás</a:t>
            </a:r>
          </a:p>
          <a:p>
            <a:r>
              <a:rPr lang="hu-HU" sz="3300" b="1" dirty="0" smtClean="0"/>
              <a:t>Szektor</a:t>
            </a:r>
          </a:p>
          <a:p>
            <a:r>
              <a:rPr lang="hu-HU" sz="3300" b="1" dirty="0" smtClean="0"/>
              <a:t>Megye</a:t>
            </a:r>
          </a:p>
          <a:p>
            <a:r>
              <a:rPr lang="hu-HU" sz="3300" b="1" dirty="0" smtClean="0"/>
              <a:t>Kiskorú gyerekek száma</a:t>
            </a:r>
          </a:p>
          <a:p>
            <a:r>
              <a:rPr lang="hu-HU" sz="3300" b="1" dirty="0" smtClean="0"/>
              <a:t>Legfiatalabb gyerek életkora</a:t>
            </a:r>
          </a:p>
        </p:txBody>
      </p:sp>
      <p:sp>
        <p:nvSpPr>
          <p:cNvPr id="4" name="Cím 3"/>
          <p:cNvSpPr>
            <a:spLocks noGrp="1"/>
          </p:cNvSpPr>
          <p:nvPr>
            <p:ph type="title"/>
          </p:nvPr>
        </p:nvSpPr>
        <p:spPr>
          <a:xfrm>
            <a:off x="447989" y="44624"/>
            <a:ext cx="8588507" cy="864096"/>
          </a:xfrm>
        </p:spPr>
        <p:txBody>
          <a:bodyPr/>
          <a:lstStyle/>
          <a:p>
            <a:r>
              <a:rPr lang="hu-HU" dirty="0" smtClean="0"/>
              <a:t>Javaslat a szempontrendszerre</a:t>
            </a:r>
            <a:endParaRPr lang="hu-HU" dirty="0"/>
          </a:p>
        </p:txBody>
      </p:sp>
    </p:spTree>
    <p:extLst>
      <p:ext uri="{BB962C8B-B14F-4D97-AF65-F5344CB8AC3E}">
        <p14:creationId xmlns:p14="http://schemas.microsoft.com/office/powerpoint/2010/main" val="10278093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rtalom helye 1"/>
          <p:cNvSpPr>
            <a:spLocks noGrp="1"/>
          </p:cNvSpPr>
          <p:nvPr>
            <p:ph idx="1"/>
          </p:nvPr>
        </p:nvSpPr>
        <p:spPr>
          <a:xfrm>
            <a:off x="323528" y="1435100"/>
            <a:ext cx="8363272" cy="5090244"/>
          </a:xfrm>
        </p:spPr>
        <p:txBody>
          <a:bodyPr>
            <a:normAutofit fontScale="85000" lnSpcReduction="20000"/>
          </a:bodyPr>
          <a:lstStyle/>
          <a:p>
            <a:pPr marL="0" indent="0" algn="ctr">
              <a:buNone/>
            </a:pPr>
            <a:r>
              <a:rPr lang="hu-HU" sz="4100" b="1" dirty="0" smtClean="0">
                <a:solidFill>
                  <a:srgbClr val="FF0000"/>
                </a:solidFill>
              </a:rPr>
              <a:t>Általános blokk</a:t>
            </a:r>
          </a:p>
          <a:p>
            <a:pPr marL="0" indent="0">
              <a:buNone/>
            </a:pPr>
            <a:endParaRPr lang="hu-HU" sz="3300" b="1" dirty="0" smtClean="0">
              <a:solidFill>
                <a:srgbClr val="FF0000"/>
              </a:solidFill>
            </a:endParaRPr>
          </a:p>
          <a:p>
            <a:r>
              <a:rPr lang="hu-HU" sz="3300" b="1" dirty="0" smtClean="0"/>
              <a:t>Nem</a:t>
            </a:r>
          </a:p>
          <a:p>
            <a:r>
              <a:rPr lang="hu-HU" sz="3300" b="1" dirty="0" smtClean="0"/>
              <a:t>Korcsoport</a:t>
            </a:r>
          </a:p>
          <a:p>
            <a:r>
              <a:rPr lang="hu-HU" sz="3300" b="1" dirty="0" smtClean="0"/>
              <a:t>Legmagasabb iskolai végzettség</a:t>
            </a:r>
          </a:p>
          <a:p>
            <a:r>
              <a:rPr lang="hu-HU" sz="3300" b="1" dirty="0" smtClean="0"/>
              <a:t>Teljes vagy részmunkaidő</a:t>
            </a:r>
          </a:p>
          <a:p>
            <a:r>
              <a:rPr lang="hu-HU" sz="3300" b="1" dirty="0" smtClean="0"/>
              <a:t>Foglalkozás</a:t>
            </a:r>
          </a:p>
          <a:p>
            <a:r>
              <a:rPr lang="hu-HU" sz="3300" b="1" dirty="0" smtClean="0"/>
              <a:t>Szektor</a:t>
            </a:r>
          </a:p>
          <a:p>
            <a:r>
              <a:rPr lang="hu-HU" sz="3300" b="1" dirty="0" smtClean="0"/>
              <a:t>Megye</a:t>
            </a:r>
          </a:p>
          <a:p>
            <a:r>
              <a:rPr lang="hu-HU" sz="3300" b="1" dirty="0" smtClean="0"/>
              <a:t>Kiskorú gyerekek száma</a:t>
            </a:r>
          </a:p>
          <a:p>
            <a:r>
              <a:rPr lang="hu-HU" sz="3300" b="1" dirty="0" smtClean="0"/>
              <a:t>Legfiatalabb gyerek életkora</a:t>
            </a:r>
          </a:p>
        </p:txBody>
      </p:sp>
      <p:sp>
        <p:nvSpPr>
          <p:cNvPr id="4" name="Cím 3"/>
          <p:cNvSpPr>
            <a:spLocks noGrp="1"/>
          </p:cNvSpPr>
          <p:nvPr>
            <p:ph type="title"/>
          </p:nvPr>
        </p:nvSpPr>
        <p:spPr>
          <a:xfrm>
            <a:off x="447989" y="44624"/>
            <a:ext cx="8588507" cy="864096"/>
          </a:xfrm>
        </p:spPr>
        <p:txBody>
          <a:bodyPr/>
          <a:lstStyle/>
          <a:p>
            <a:r>
              <a:rPr lang="hu-HU" dirty="0" smtClean="0"/>
              <a:t>Javaslat a szempontrendszerre</a:t>
            </a:r>
            <a:endParaRPr lang="hu-HU" dirty="0"/>
          </a:p>
        </p:txBody>
      </p:sp>
    </p:spTree>
    <p:extLst>
      <p:ext uri="{BB962C8B-B14F-4D97-AF65-F5344CB8AC3E}">
        <p14:creationId xmlns:p14="http://schemas.microsoft.com/office/powerpoint/2010/main" val="17783223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rtalom helye 1"/>
          <p:cNvSpPr>
            <a:spLocks noGrp="1"/>
          </p:cNvSpPr>
          <p:nvPr>
            <p:ph idx="1"/>
          </p:nvPr>
        </p:nvSpPr>
        <p:spPr>
          <a:xfrm>
            <a:off x="323528" y="1435100"/>
            <a:ext cx="8363272" cy="5090244"/>
          </a:xfrm>
        </p:spPr>
        <p:txBody>
          <a:bodyPr>
            <a:normAutofit/>
          </a:bodyPr>
          <a:lstStyle/>
          <a:p>
            <a:pPr marL="0" indent="0" algn="ctr">
              <a:buNone/>
            </a:pPr>
            <a:r>
              <a:rPr lang="hu-HU" sz="4100" b="1" dirty="0" smtClean="0">
                <a:solidFill>
                  <a:srgbClr val="FF0000"/>
                </a:solidFill>
              </a:rPr>
              <a:t>Bérezés</a:t>
            </a:r>
          </a:p>
          <a:p>
            <a:pPr marL="0" indent="0" algn="ctr">
              <a:buNone/>
            </a:pPr>
            <a:endParaRPr lang="hu-HU" sz="4100" b="1" dirty="0" smtClean="0">
              <a:solidFill>
                <a:srgbClr val="FF0000"/>
              </a:solidFill>
            </a:endParaRPr>
          </a:p>
          <a:p>
            <a:pPr marL="0" indent="0" algn="ctr">
              <a:buNone/>
            </a:pPr>
            <a:r>
              <a:rPr lang="hu-HU" b="1" dirty="0" smtClean="0"/>
              <a:t>Havi nettó bér</a:t>
            </a:r>
          </a:p>
          <a:p>
            <a:pPr marL="0" indent="0" algn="ctr">
              <a:buNone/>
            </a:pPr>
            <a:endParaRPr lang="hu-HU" b="1" dirty="0"/>
          </a:p>
          <a:p>
            <a:pPr marL="0" indent="0" algn="ctr">
              <a:buNone/>
            </a:pPr>
            <a:r>
              <a:rPr lang="hu-HU" b="1" dirty="0" smtClean="0"/>
              <a:t>Természetbeni juttatások havi átlagos összege</a:t>
            </a:r>
          </a:p>
          <a:p>
            <a:pPr marL="0" indent="0" algn="ctr">
              <a:buNone/>
            </a:pPr>
            <a:endParaRPr lang="hu-HU" b="1" dirty="0"/>
          </a:p>
          <a:p>
            <a:pPr marL="0" indent="0" algn="ctr">
              <a:buNone/>
            </a:pPr>
            <a:r>
              <a:rPr lang="hu-HU" b="1" dirty="0" smtClean="0">
                <a:solidFill>
                  <a:schemeClr val="accent3">
                    <a:lumMod val="75000"/>
                  </a:schemeClr>
                </a:solidFill>
              </a:rPr>
              <a:t>+ Bérrel való elégedettség?</a:t>
            </a:r>
          </a:p>
        </p:txBody>
      </p:sp>
      <p:sp>
        <p:nvSpPr>
          <p:cNvPr id="4" name="Cím 3"/>
          <p:cNvSpPr>
            <a:spLocks noGrp="1"/>
          </p:cNvSpPr>
          <p:nvPr>
            <p:ph type="title"/>
          </p:nvPr>
        </p:nvSpPr>
        <p:spPr>
          <a:xfrm>
            <a:off x="447989" y="44624"/>
            <a:ext cx="8588507" cy="864096"/>
          </a:xfrm>
        </p:spPr>
        <p:txBody>
          <a:bodyPr/>
          <a:lstStyle/>
          <a:p>
            <a:r>
              <a:rPr lang="hu-HU" dirty="0" smtClean="0"/>
              <a:t>Javaslat a szempontrendszerre</a:t>
            </a:r>
            <a:endParaRPr lang="hu-HU" dirty="0"/>
          </a:p>
        </p:txBody>
      </p:sp>
    </p:spTree>
    <p:extLst>
      <p:ext uri="{BB962C8B-B14F-4D97-AF65-F5344CB8AC3E}">
        <p14:creationId xmlns:p14="http://schemas.microsoft.com/office/powerpoint/2010/main" val="14753629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rtalom helye 1"/>
          <p:cNvSpPr>
            <a:spLocks noGrp="1"/>
          </p:cNvSpPr>
          <p:nvPr>
            <p:ph idx="1"/>
          </p:nvPr>
        </p:nvSpPr>
        <p:spPr>
          <a:xfrm>
            <a:off x="323528" y="1435100"/>
            <a:ext cx="8363272" cy="5090244"/>
          </a:xfrm>
        </p:spPr>
        <p:txBody>
          <a:bodyPr>
            <a:normAutofit/>
          </a:bodyPr>
          <a:lstStyle/>
          <a:p>
            <a:pPr marL="0" indent="0" algn="ctr">
              <a:buNone/>
            </a:pPr>
            <a:r>
              <a:rPr lang="hu-HU" b="1" dirty="0" smtClean="0">
                <a:solidFill>
                  <a:srgbClr val="FF0000"/>
                </a:solidFill>
              </a:rPr>
              <a:t>Foglalkoztatás biztonsága</a:t>
            </a:r>
          </a:p>
          <a:p>
            <a:pPr marL="0" indent="0" algn="ctr">
              <a:buNone/>
            </a:pPr>
            <a:endParaRPr lang="hu-HU" b="1" dirty="0">
              <a:solidFill>
                <a:srgbClr val="FF0000"/>
              </a:solidFill>
            </a:endParaRPr>
          </a:p>
          <a:p>
            <a:r>
              <a:rPr lang="hu-HU" sz="2800" b="1" dirty="0" smtClean="0"/>
              <a:t>Van munkaszerződése?</a:t>
            </a:r>
          </a:p>
          <a:p>
            <a:pPr marL="0" indent="0">
              <a:buNone/>
            </a:pPr>
            <a:r>
              <a:rPr lang="hu-HU" sz="2800" b="1" dirty="0"/>
              <a:t>	</a:t>
            </a:r>
            <a:r>
              <a:rPr lang="hu-HU" sz="2800" dirty="0" smtClean="0"/>
              <a:t>(megbízási szerződés, alvállalkozó, </a:t>
            </a:r>
            <a:r>
              <a:rPr lang="hu-HU" sz="2800" dirty="0" smtClean="0">
                <a:solidFill>
                  <a:schemeClr val="accent3">
                    <a:lumMod val="75000"/>
                  </a:schemeClr>
                </a:solidFill>
              </a:rPr>
              <a:t>alkalmi 	munkavállaló?</a:t>
            </a:r>
            <a:r>
              <a:rPr lang="hu-HU" sz="2800" dirty="0" smtClean="0"/>
              <a:t>)</a:t>
            </a:r>
          </a:p>
          <a:p>
            <a:r>
              <a:rPr lang="hu-HU" sz="2800" b="1" dirty="0" smtClean="0"/>
              <a:t>Határozott/határozatlan idejű</a:t>
            </a:r>
          </a:p>
          <a:p>
            <a:r>
              <a:rPr lang="hu-HU" sz="2800" b="1" dirty="0" smtClean="0"/>
              <a:t>Saját vagy kölcsönzött munkavállaló?</a:t>
            </a:r>
          </a:p>
          <a:p>
            <a:r>
              <a:rPr lang="hu-HU" sz="2800" b="1" dirty="0" smtClean="0"/>
              <a:t>Munkahely biztonsága </a:t>
            </a:r>
          </a:p>
          <a:p>
            <a:r>
              <a:rPr lang="hu-HU" sz="2800" b="1" dirty="0" smtClean="0"/>
              <a:t>Újbóli elhelyezkedés esélye </a:t>
            </a:r>
          </a:p>
        </p:txBody>
      </p:sp>
      <p:sp>
        <p:nvSpPr>
          <p:cNvPr id="4" name="Cím 3"/>
          <p:cNvSpPr>
            <a:spLocks noGrp="1"/>
          </p:cNvSpPr>
          <p:nvPr>
            <p:ph type="title"/>
          </p:nvPr>
        </p:nvSpPr>
        <p:spPr>
          <a:xfrm>
            <a:off x="447989" y="44624"/>
            <a:ext cx="8588507" cy="864096"/>
          </a:xfrm>
        </p:spPr>
        <p:txBody>
          <a:bodyPr/>
          <a:lstStyle/>
          <a:p>
            <a:r>
              <a:rPr lang="hu-HU" dirty="0" smtClean="0"/>
              <a:t>Javaslat a szempontrendszerre</a:t>
            </a:r>
            <a:endParaRPr lang="hu-HU" dirty="0"/>
          </a:p>
        </p:txBody>
      </p:sp>
    </p:spTree>
    <p:extLst>
      <p:ext uri="{BB962C8B-B14F-4D97-AF65-F5344CB8AC3E}">
        <p14:creationId xmlns:p14="http://schemas.microsoft.com/office/powerpoint/2010/main" val="724023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rtalom helye 1"/>
          <p:cNvSpPr>
            <a:spLocks noGrp="1"/>
          </p:cNvSpPr>
          <p:nvPr>
            <p:ph idx="1"/>
          </p:nvPr>
        </p:nvSpPr>
        <p:spPr>
          <a:xfrm>
            <a:off x="323528" y="1435100"/>
            <a:ext cx="8363272" cy="5090244"/>
          </a:xfrm>
        </p:spPr>
        <p:txBody>
          <a:bodyPr>
            <a:normAutofit fontScale="62500" lnSpcReduction="20000"/>
          </a:bodyPr>
          <a:lstStyle/>
          <a:p>
            <a:pPr marL="0" indent="0" algn="ctr">
              <a:buNone/>
            </a:pPr>
            <a:r>
              <a:rPr lang="hu-HU" sz="4600" b="1" dirty="0" smtClean="0">
                <a:solidFill>
                  <a:srgbClr val="FF0000"/>
                </a:solidFill>
              </a:rPr>
              <a:t>(3) Munkahelyi egészség és biztonság,  munkakörnyezet</a:t>
            </a:r>
          </a:p>
          <a:p>
            <a:endParaRPr lang="hu-HU" b="1" dirty="0"/>
          </a:p>
          <a:p>
            <a:r>
              <a:rPr lang="hu-HU" sz="3600" b="1" dirty="0" smtClean="0"/>
              <a:t>Fizikai megterhelés</a:t>
            </a:r>
          </a:p>
          <a:p>
            <a:r>
              <a:rPr lang="hu-HU" sz="3600" b="1" dirty="0" smtClean="0"/>
              <a:t>Fizikai kitettség</a:t>
            </a:r>
          </a:p>
          <a:p>
            <a:r>
              <a:rPr lang="hu-HU" sz="3600" b="1" dirty="0" smtClean="0"/>
              <a:t>Munkabaleset</a:t>
            </a:r>
          </a:p>
          <a:p>
            <a:r>
              <a:rPr lang="hu-HU" sz="3600" b="1" dirty="0" smtClean="0"/>
              <a:t>Munkából eredő egészségkárosodás</a:t>
            </a:r>
          </a:p>
          <a:p>
            <a:r>
              <a:rPr lang="hu-HU" sz="3600" b="1" dirty="0" smtClean="0"/>
              <a:t>Érzelmileg megterhelő munka</a:t>
            </a:r>
          </a:p>
          <a:p>
            <a:r>
              <a:rPr lang="hu-HU" sz="3600" b="1" dirty="0" smtClean="0"/>
              <a:t>Stressz</a:t>
            </a:r>
          </a:p>
          <a:p>
            <a:r>
              <a:rPr lang="hu-HU" sz="3600" b="1" dirty="0" smtClean="0"/>
              <a:t>Stressz hatása a magánéletre</a:t>
            </a:r>
          </a:p>
          <a:p>
            <a:r>
              <a:rPr lang="hu-HU" sz="3600" b="1" dirty="0" smtClean="0"/>
              <a:t>Munkahelyét veszélyesnek/egészségre ártalmasnak érzi</a:t>
            </a:r>
          </a:p>
          <a:p>
            <a:r>
              <a:rPr lang="hu-HU" sz="3600" b="1" dirty="0" smtClean="0"/>
              <a:t>Fizikai munkakörnyezettel való elégedettség</a:t>
            </a:r>
          </a:p>
          <a:p>
            <a:r>
              <a:rPr lang="hu-HU" sz="3600" b="1" dirty="0" smtClean="0"/>
              <a:t>Védőfelszerelés, védőeszközök</a:t>
            </a:r>
          </a:p>
        </p:txBody>
      </p:sp>
      <p:sp>
        <p:nvSpPr>
          <p:cNvPr id="4" name="Cím 3"/>
          <p:cNvSpPr>
            <a:spLocks noGrp="1"/>
          </p:cNvSpPr>
          <p:nvPr>
            <p:ph type="title"/>
          </p:nvPr>
        </p:nvSpPr>
        <p:spPr>
          <a:xfrm>
            <a:off x="447989" y="44624"/>
            <a:ext cx="8588507" cy="864096"/>
          </a:xfrm>
        </p:spPr>
        <p:txBody>
          <a:bodyPr/>
          <a:lstStyle/>
          <a:p>
            <a:r>
              <a:rPr lang="hu-HU" dirty="0" smtClean="0"/>
              <a:t>Javaslat a szempontrendszerre</a:t>
            </a:r>
            <a:endParaRPr lang="hu-HU" dirty="0"/>
          </a:p>
        </p:txBody>
      </p:sp>
    </p:spTree>
    <p:extLst>
      <p:ext uri="{BB962C8B-B14F-4D97-AF65-F5344CB8AC3E}">
        <p14:creationId xmlns:p14="http://schemas.microsoft.com/office/powerpoint/2010/main" val="18272130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rtalom helye 1"/>
          <p:cNvSpPr>
            <a:spLocks noGrp="1"/>
          </p:cNvSpPr>
          <p:nvPr>
            <p:ph idx="1"/>
          </p:nvPr>
        </p:nvSpPr>
        <p:spPr>
          <a:xfrm>
            <a:off x="323528" y="1268760"/>
            <a:ext cx="8363272" cy="5256584"/>
          </a:xfrm>
        </p:spPr>
        <p:txBody>
          <a:bodyPr>
            <a:normAutofit/>
          </a:bodyPr>
          <a:lstStyle/>
          <a:p>
            <a:pPr marL="0" indent="0" algn="ctr">
              <a:buNone/>
            </a:pPr>
            <a:r>
              <a:rPr lang="hu-HU" sz="3000" b="1" dirty="0" smtClean="0">
                <a:solidFill>
                  <a:srgbClr val="FF0000"/>
                </a:solidFill>
              </a:rPr>
              <a:t>(4) Munkaidő és munka-magánélet összehangja</a:t>
            </a:r>
          </a:p>
          <a:p>
            <a:pPr marL="0" indent="0" algn="ctr">
              <a:buNone/>
            </a:pPr>
            <a:endParaRPr lang="hu-HU" sz="3000" b="1" dirty="0" smtClean="0">
              <a:solidFill>
                <a:srgbClr val="FF0000"/>
              </a:solidFill>
            </a:endParaRPr>
          </a:p>
          <a:p>
            <a:pPr>
              <a:spcBef>
                <a:spcPts val="0"/>
              </a:spcBef>
            </a:pPr>
            <a:r>
              <a:rPr lang="hu-HU" sz="2800" b="1" dirty="0" smtClean="0"/>
              <a:t>Munkaidő &gt; heti 40 óra</a:t>
            </a:r>
          </a:p>
          <a:p>
            <a:pPr>
              <a:spcBef>
                <a:spcPts val="0"/>
              </a:spcBef>
            </a:pPr>
            <a:r>
              <a:rPr lang="hu-HU" sz="2800" b="1" dirty="0" smtClean="0"/>
              <a:t>Önkéntes részmunkaidő</a:t>
            </a:r>
          </a:p>
          <a:p>
            <a:pPr>
              <a:spcBef>
                <a:spcPts val="0"/>
              </a:spcBef>
            </a:pPr>
            <a:r>
              <a:rPr lang="hu-HU" sz="2800" b="1" dirty="0" smtClean="0"/>
              <a:t>Műszakok vagy nem szokványos munkaidő </a:t>
            </a:r>
          </a:p>
          <a:p>
            <a:pPr>
              <a:spcBef>
                <a:spcPts val="0"/>
              </a:spcBef>
            </a:pPr>
            <a:r>
              <a:rPr lang="hu-HU" sz="2800" b="1" dirty="0" smtClean="0"/>
              <a:t>Készenlét vagy ügyelet</a:t>
            </a:r>
          </a:p>
          <a:p>
            <a:pPr>
              <a:spcBef>
                <a:spcPts val="0"/>
              </a:spcBef>
            </a:pPr>
            <a:r>
              <a:rPr lang="hu-HU" sz="2800" b="1" dirty="0" smtClean="0"/>
              <a:t>Ráhatás a munkaidő-beosztásra</a:t>
            </a:r>
          </a:p>
          <a:p>
            <a:pPr>
              <a:spcBef>
                <a:spcPts val="0"/>
              </a:spcBef>
            </a:pPr>
            <a:r>
              <a:rPr lang="hu-HU" sz="2800" b="1" dirty="0" smtClean="0"/>
              <a:t>Munkaközi szünet</a:t>
            </a:r>
          </a:p>
          <a:p>
            <a:pPr>
              <a:spcBef>
                <a:spcPts val="0"/>
              </a:spcBef>
            </a:pPr>
            <a:r>
              <a:rPr lang="hu-HU" sz="2800" b="1" dirty="0" smtClean="0"/>
              <a:t>Heti 2 szabadnap</a:t>
            </a:r>
          </a:p>
          <a:p>
            <a:pPr>
              <a:spcBef>
                <a:spcPts val="0"/>
              </a:spcBef>
            </a:pPr>
            <a:r>
              <a:rPr lang="hu-HU" sz="2800" b="1" dirty="0" smtClean="0"/>
              <a:t>Távmunka</a:t>
            </a:r>
          </a:p>
        </p:txBody>
      </p:sp>
      <p:sp>
        <p:nvSpPr>
          <p:cNvPr id="4" name="Cím 3"/>
          <p:cNvSpPr>
            <a:spLocks noGrp="1"/>
          </p:cNvSpPr>
          <p:nvPr>
            <p:ph type="title"/>
          </p:nvPr>
        </p:nvSpPr>
        <p:spPr>
          <a:xfrm>
            <a:off x="447989" y="44624"/>
            <a:ext cx="8588507" cy="864096"/>
          </a:xfrm>
        </p:spPr>
        <p:txBody>
          <a:bodyPr/>
          <a:lstStyle/>
          <a:p>
            <a:r>
              <a:rPr lang="hu-HU" dirty="0" smtClean="0"/>
              <a:t>Javaslat a szempontrendszerre</a:t>
            </a:r>
            <a:endParaRPr lang="hu-HU" dirty="0"/>
          </a:p>
        </p:txBody>
      </p:sp>
    </p:spTree>
    <p:extLst>
      <p:ext uri="{BB962C8B-B14F-4D97-AF65-F5344CB8AC3E}">
        <p14:creationId xmlns:p14="http://schemas.microsoft.com/office/powerpoint/2010/main" val="16766941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rtalom helye 1"/>
          <p:cNvSpPr>
            <a:spLocks noGrp="1"/>
          </p:cNvSpPr>
          <p:nvPr>
            <p:ph idx="1"/>
          </p:nvPr>
        </p:nvSpPr>
        <p:spPr>
          <a:xfrm>
            <a:off x="323528" y="1268760"/>
            <a:ext cx="8363272" cy="5256584"/>
          </a:xfrm>
        </p:spPr>
        <p:txBody>
          <a:bodyPr>
            <a:normAutofit lnSpcReduction="10000"/>
          </a:bodyPr>
          <a:lstStyle/>
          <a:p>
            <a:pPr marL="0" indent="0" algn="ctr">
              <a:buNone/>
            </a:pPr>
            <a:r>
              <a:rPr lang="hu-HU" sz="3000" b="1" dirty="0" smtClean="0">
                <a:solidFill>
                  <a:srgbClr val="FF0000"/>
                </a:solidFill>
              </a:rPr>
              <a:t>(4) Munkaidő és munka-magánélet összehangja</a:t>
            </a:r>
          </a:p>
          <a:p>
            <a:pPr marL="0" indent="0" algn="ctr">
              <a:buNone/>
            </a:pPr>
            <a:endParaRPr lang="hu-HU" sz="3000" b="1" dirty="0" smtClean="0">
              <a:solidFill>
                <a:srgbClr val="FF0000"/>
              </a:solidFill>
            </a:endParaRPr>
          </a:p>
          <a:p>
            <a:pPr>
              <a:spcBef>
                <a:spcPts val="0"/>
              </a:spcBef>
            </a:pPr>
            <a:r>
              <a:rPr lang="hu-HU" sz="2800" b="1" dirty="0"/>
              <a:t>Munkaidő kezdete-vége </a:t>
            </a:r>
            <a:endParaRPr lang="hu-HU" sz="2800" b="1" dirty="0" smtClean="0"/>
          </a:p>
          <a:p>
            <a:pPr>
              <a:spcBef>
                <a:spcPts val="0"/>
              </a:spcBef>
            </a:pPr>
            <a:r>
              <a:rPr lang="hu-HU" sz="2800" b="1" dirty="0" smtClean="0"/>
              <a:t>Kötelező </a:t>
            </a:r>
            <a:r>
              <a:rPr lang="hu-HU" sz="2800" b="1" dirty="0"/>
              <a:t>elérhetőség munkaidő után</a:t>
            </a:r>
          </a:p>
          <a:p>
            <a:pPr>
              <a:spcBef>
                <a:spcPts val="0"/>
              </a:spcBef>
            </a:pPr>
            <a:r>
              <a:rPr lang="hu-HU" sz="2800" b="1" dirty="0" smtClean="0"/>
              <a:t>Napi ingázási idő </a:t>
            </a:r>
            <a:endParaRPr lang="hu-HU" sz="2800" b="1" dirty="0"/>
          </a:p>
          <a:p>
            <a:pPr>
              <a:spcBef>
                <a:spcPts val="0"/>
              </a:spcBef>
            </a:pPr>
            <a:r>
              <a:rPr lang="hu-HU" sz="2800" b="1" dirty="0"/>
              <a:t>Munka-magánélet összehangolása </a:t>
            </a:r>
            <a:endParaRPr lang="hu-HU" sz="2800" b="1" dirty="0" smtClean="0"/>
          </a:p>
          <a:p>
            <a:pPr>
              <a:spcBef>
                <a:spcPts val="0"/>
              </a:spcBef>
            </a:pPr>
            <a:r>
              <a:rPr lang="hu-HU" sz="2800" b="1" dirty="0" smtClean="0"/>
              <a:t>Fáradtan </a:t>
            </a:r>
            <a:r>
              <a:rPr lang="hu-HU" sz="2800" b="1" dirty="0"/>
              <a:t>ér haza</a:t>
            </a:r>
          </a:p>
          <a:p>
            <a:pPr>
              <a:spcBef>
                <a:spcPts val="0"/>
              </a:spcBef>
            </a:pPr>
            <a:r>
              <a:rPr lang="hu-HU" sz="2800" b="1" dirty="0"/>
              <a:t>Szeretne részmunkaidőben dolgozni</a:t>
            </a:r>
          </a:p>
          <a:p>
            <a:pPr>
              <a:spcBef>
                <a:spcPts val="0"/>
              </a:spcBef>
            </a:pPr>
            <a:r>
              <a:rPr lang="hu-HU" sz="2800" b="1" dirty="0"/>
              <a:t>”Elkéredzkedés</a:t>
            </a:r>
            <a:r>
              <a:rPr lang="hu-HU" sz="2800" b="1" dirty="0" smtClean="0"/>
              <a:t>”</a:t>
            </a:r>
          </a:p>
          <a:p>
            <a:pPr>
              <a:spcBef>
                <a:spcPts val="0"/>
              </a:spcBef>
            </a:pPr>
            <a:r>
              <a:rPr lang="hu-HU" sz="2800" b="1" dirty="0" smtClean="0"/>
              <a:t>Szabadság kivétele</a:t>
            </a:r>
          </a:p>
          <a:p>
            <a:pPr>
              <a:spcBef>
                <a:spcPts val="0"/>
              </a:spcBef>
            </a:pPr>
            <a:r>
              <a:rPr lang="hu-HU" sz="2800" b="1" dirty="0" smtClean="0"/>
              <a:t>Betegszabadság</a:t>
            </a:r>
            <a:endParaRPr lang="hu-HU" sz="2800" b="1" dirty="0"/>
          </a:p>
        </p:txBody>
      </p:sp>
      <p:sp>
        <p:nvSpPr>
          <p:cNvPr id="4" name="Cím 3"/>
          <p:cNvSpPr>
            <a:spLocks noGrp="1"/>
          </p:cNvSpPr>
          <p:nvPr>
            <p:ph type="title"/>
          </p:nvPr>
        </p:nvSpPr>
        <p:spPr>
          <a:xfrm>
            <a:off x="447989" y="44624"/>
            <a:ext cx="8588507" cy="864096"/>
          </a:xfrm>
        </p:spPr>
        <p:txBody>
          <a:bodyPr/>
          <a:lstStyle/>
          <a:p>
            <a:r>
              <a:rPr lang="hu-HU" dirty="0" smtClean="0"/>
              <a:t>Javaslat a szempontrendszerre</a:t>
            </a:r>
            <a:endParaRPr lang="hu-HU" dirty="0"/>
          </a:p>
        </p:txBody>
      </p:sp>
    </p:spTree>
    <p:extLst>
      <p:ext uri="{BB962C8B-B14F-4D97-AF65-F5344CB8AC3E}">
        <p14:creationId xmlns:p14="http://schemas.microsoft.com/office/powerpoint/2010/main" val="6800396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rtalom helye 1"/>
          <p:cNvSpPr>
            <a:spLocks noGrp="1"/>
          </p:cNvSpPr>
          <p:nvPr>
            <p:ph idx="1"/>
          </p:nvPr>
        </p:nvSpPr>
        <p:spPr>
          <a:xfrm>
            <a:off x="611560" y="1268760"/>
            <a:ext cx="8075240" cy="4857403"/>
          </a:xfrm>
        </p:spPr>
        <p:txBody>
          <a:bodyPr>
            <a:normAutofit/>
          </a:bodyPr>
          <a:lstStyle/>
          <a:p>
            <a:pPr marL="0" indent="0" algn="ctr">
              <a:spcBef>
                <a:spcPts val="0"/>
              </a:spcBef>
              <a:buNone/>
            </a:pPr>
            <a:r>
              <a:rPr lang="hu-HU" sz="2400" dirty="0" smtClean="0"/>
              <a:t>Követelmény-kontroll </a:t>
            </a:r>
            <a:r>
              <a:rPr lang="hu-HU" sz="2400" dirty="0" smtClean="0"/>
              <a:t>modell/erőfeszítés-jutalom modell/munkahelyi </a:t>
            </a:r>
            <a:r>
              <a:rPr lang="hu-HU" sz="2400" dirty="0"/>
              <a:t>követelmények-erőforrások </a:t>
            </a:r>
            <a:r>
              <a:rPr lang="hu-HU" sz="2400" dirty="0" smtClean="0"/>
              <a:t>modell</a:t>
            </a:r>
            <a:endParaRPr lang="hu-HU" sz="2400" dirty="0" smtClean="0"/>
          </a:p>
        </p:txBody>
      </p:sp>
      <p:sp>
        <p:nvSpPr>
          <p:cNvPr id="3" name="Szöveg helye 2"/>
          <p:cNvSpPr>
            <a:spLocks noGrp="1"/>
          </p:cNvSpPr>
          <p:nvPr>
            <p:ph type="body" sz="half" idx="2"/>
          </p:nvPr>
        </p:nvSpPr>
        <p:spPr>
          <a:xfrm flipH="1" flipV="1">
            <a:off x="3575049" y="1389382"/>
            <a:ext cx="45719" cy="45719"/>
          </a:xfrm>
        </p:spPr>
        <p:txBody>
          <a:bodyPr>
            <a:normAutofit fontScale="25000" lnSpcReduction="20000"/>
          </a:bodyPr>
          <a:lstStyle/>
          <a:p>
            <a:endParaRPr lang="hu-HU" sz="1800" dirty="0"/>
          </a:p>
          <a:p>
            <a:pPr marL="742950" lvl="1" indent="-285750">
              <a:buFont typeface="Arial" panose="020B0604020202020204" pitchFamily="34" charset="0"/>
              <a:buChar char="•"/>
            </a:pPr>
            <a:endParaRPr lang="hu-HU" sz="1400" dirty="0"/>
          </a:p>
          <a:p>
            <a:endParaRPr lang="hu-HU" dirty="0"/>
          </a:p>
        </p:txBody>
      </p:sp>
      <p:sp>
        <p:nvSpPr>
          <p:cNvPr id="4" name="Cím 3"/>
          <p:cNvSpPr>
            <a:spLocks noGrp="1"/>
          </p:cNvSpPr>
          <p:nvPr>
            <p:ph type="title"/>
          </p:nvPr>
        </p:nvSpPr>
        <p:spPr>
          <a:xfrm>
            <a:off x="611560" y="116632"/>
            <a:ext cx="6356259" cy="864096"/>
          </a:xfrm>
        </p:spPr>
        <p:txBody>
          <a:bodyPr/>
          <a:lstStyle/>
          <a:p>
            <a:r>
              <a:rPr lang="hu-HU" dirty="0" smtClean="0"/>
              <a:t>Elméleti háttér</a:t>
            </a:r>
            <a:endParaRPr lang="hu-HU" dirty="0"/>
          </a:p>
        </p:txBody>
      </p:sp>
      <p:sp>
        <p:nvSpPr>
          <p:cNvPr id="5" name="Lekerekített téglalap 4"/>
          <p:cNvSpPr/>
          <p:nvPr/>
        </p:nvSpPr>
        <p:spPr>
          <a:xfrm>
            <a:off x="539552" y="2438855"/>
            <a:ext cx="3744416" cy="380793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hu-HU" b="1" dirty="0" smtClean="0">
                <a:solidFill>
                  <a:srgbClr val="000000"/>
                </a:solidFill>
                <a:effectLst/>
                <a:ea typeface="Calibri" charset="0"/>
              </a:rPr>
              <a:t>Követelmények</a:t>
            </a:r>
          </a:p>
          <a:p>
            <a:pPr algn="ctr">
              <a:spcAft>
                <a:spcPts val="0"/>
              </a:spcAft>
            </a:pPr>
            <a:endParaRPr lang="en-US" sz="1600" dirty="0">
              <a:effectLst/>
              <a:latin typeface="Times New Roman" charset="0"/>
              <a:ea typeface="Calibri" charset="0"/>
            </a:endParaRPr>
          </a:p>
          <a:p>
            <a:pPr algn="just">
              <a:spcAft>
                <a:spcPts val="0"/>
              </a:spcAft>
            </a:pPr>
            <a:r>
              <a:rPr lang="hu-HU" sz="1600" dirty="0">
                <a:solidFill>
                  <a:srgbClr val="000000"/>
                </a:solidFill>
                <a:effectLst/>
                <a:ea typeface="Calibri" charset="0"/>
              </a:rPr>
              <a:t>A munka fizikai, pszichés, közösségi vagy szervezeti jellemzői, amelyek fizikai vagy pszichés erőfeszítést követelnek meg a munkavállalótól. </a:t>
            </a:r>
            <a:r>
              <a:rPr lang="hu-HU" sz="1600" dirty="0" smtClean="0">
                <a:solidFill>
                  <a:srgbClr val="000000"/>
                </a:solidFill>
                <a:effectLst/>
                <a:ea typeface="Calibri" charset="0"/>
              </a:rPr>
              <a:t>Például:</a:t>
            </a:r>
          </a:p>
          <a:p>
            <a:pPr algn="just">
              <a:spcAft>
                <a:spcPts val="0"/>
              </a:spcAft>
            </a:pPr>
            <a:r>
              <a:rPr lang="hu-HU" sz="1600" dirty="0" smtClean="0">
                <a:solidFill>
                  <a:srgbClr val="000000"/>
                </a:solidFill>
                <a:effectLst/>
                <a:ea typeface="Calibri" charset="0"/>
              </a:rPr>
              <a:t> </a:t>
            </a:r>
            <a:endParaRPr lang="en-US" sz="1600" dirty="0">
              <a:effectLst/>
              <a:latin typeface="Times New Roman" charset="0"/>
              <a:ea typeface="Calibri" charset="0"/>
            </a:endParaRPr>
          </a:p>
          <a:p>
            <a:pPr marL="342900" lvl="0" indent="-342900">
              <a:spcAft>
                <a:spcPts val="0"/>
              </a:spcAft>
              <a:buFont typeface="Calibri" charset="0"/>
              <a:buChar char="-"/>
            </a:pPr>
            <a:r>
              <a:rPr lang="hu-HU" sz="1600" b="1" dirty="0">
                <a:solidFill>
                  <a:srgbClr val="000000"/>
                </a:solidFill>
                <a:effectLst/>
                <a:ea typeface="Calibri" charset="0"/>
                <a:cs typeface="Times New Roman" charset="0"/>
              </a:rPr>
              <a:t>időnyomás</a:t>
            </a:r>
            <a:endParaRPr lang="en-US" sz="1600" b="1" dirty="0">
              <a:effectLst/>
              <a:latin typeface="Times New Roman" charset="0"/>
              <a:ea typeface="Calibri" charset="0"/>
              <a:cs typeface="Times New Roman" charset="0"/>
            </a:endParaRPr>
          </a:p>
          <a:p>
            <a:pPr marL="342900" lvl="0" indent="-342900">
              <a:spcAft>
                <a:spcPts val="0"/>
              </a:spcAft>
              <a:buFont typeface="Calibri" charset="0"/>
              <a:buChar char="-"/>
            </a:pPr>
            <a:r>
              <a:rPr lang="hu-HU" sz="1600" b="1" dirty="0">
                <a:solidFill>
                  <a:srgbClr val="000000"/>
                </a:solidFill>
                <a:effectLst/>
                <a:ea typeface="Calibri" charset="0"/>
                <a:cs typeface="Times New Roman" charset="0"/>
              </a:rPr>
              <a:t>fizikai megterhelés</a:t>
            </a:r>
            <a:endParaRPr lang="en-US" sz="1600" b="1" dirty="0">
              <a:effectLst/>
              <a:latin typeface="Times New Roman" charset="0"/>
              <a:ea typeface="Calibri" charset="0"/>
              <a:cs typeface="Times New Roman" charset="0"/>
            </a:endParaRPr>
          </a:p>
          <a:p>
            <a:pPr marL="342900" lvl="0" indent="-342900">
              <a:spcAft>
                <a:spcPts val="0"/>
              </a:spcAft>
              <a:buFont typeface="Calibri" charset="0"/>
              <a:buChar char="-"/>
            </a:pPr>
            <a:r>
              <a:rPr lang="hu-HU" sz="1600" b="1" dirty="0">
                <a:solidFill>
                  <a:srgbClr val="000000"/>
                </a:solidFill>
                <a:effectLst/>
                <a:ea typeface="Calibri" charset="0"/>
                <a:cs typeface="Times New Roman" charset="0"/>
              </a:rPr>
              <a:t>érzelmi megterhelés</a:t>
            </a:r>
            <a:endParaRPr lang="en-US" sz="1600" b="1" dirty="0">
              <a:effectLst/>
              <a:latin typeface="Times New Roman" charset="0"/>
              <a:ea typeface="Calibri" charset="0"/>
              <a:cs typeface="Times New Roman" charset="0"/>
            </a:endParaRPr>
          </a:p>
          <a:p>
            <a:pPr marL="342900" lvl="0" indent="-342900">
              <a:spcAft>
                <a:spcPts val="0"/>
              </a:spcAft>
              <a:buFont typeface="Calibri" charset="0"/>
              <a:buChar char="-"/>
            </a:pPr>
            <a:r>
              <a:rPr lang="hu-HU" sz="1600" b="1" dirty="0">
                <a:solidFill>
                  <a:srgbClr val="000000"/>
                </a:solidFill>
                <a:effectLst/>
                <a:ea typeface="Calibri" charset="0"/>
                <a:cs typeface="Times New Roman" charset="0"/>
              </a:rPr>
              <a:t>nem tisztázott szerepek</a:t>
            </a:r>
            <a:endParaRPr lang="en-US" sz="1600" b="1" dirty="0">
              <a:effectLst/>
              <a:latin typeface="Times New Roman" charset="0"/>
              <a:ea typeface="Calibri" charset="0"/>
              <a:cs typeface="Times New Roman" charset="0"/>
            </a:endParaRPr>
          </a:p>
          <a:p>
            <a:pPr marL="342900" lvl="0" indent="-342900">
              <a:spcAft>
                <a:spcPts val="0"/>
              </a:spcAft>
              <a:buFont typeface="Calibri" charset="0"/>
              <a:buChar char="-"/>
            </a:pPr>
            <a:r>
              <a:rPr lang="hu-HU" sz="1600" b="1" dirty="0">
                <a:solidFill>
                  <a:srgbClr val="000000"/>
                </a:solidFill>
                <a:effectLst/>
                <a:ea typeface="Calibri" charset="0"/>
                <a:cs typeface="Times New Roman" charset="0"/>
              </a:rPr>
              <a:t>rossz munkaközösség</a:t>
            </a:r>
            <a:endParaRPr lang="en-US" sz="1600" b="1" dirty="0">
              <a:effectLst/>
              <a:latin typeface="Times New Roman" charset="0"/>
              <a:ea typeface="Calibri" charset="0"/>
              <a:cs typeface="Times New Roman" charset="0"/>
            </a:endParaRPr>
          </a:p>
          <a:p>
            <a:pPr marL="342900" lvl="0" indent="-342900">
              <a:spcAft>
                <a:spcPts val="0"/>
              </a:spcAft>
              <a:buFont typeface="Calibri" charset="0"/>
              <a:buChar char="-"/>
            </a:pPr>
            <a:r>
              <a:rPr lang="hu-HU" sz="1600" b="1" dirty="0">
                <a:solidFill>
                  <a:srgbClr val="000000"/>
                </a:solidFill>
                <a:effectLst/>
                <a:ea typeface="Calibri" charset="0"/>
                <a:cs typeface="Times New Roman" charset="0"/>
              </a:rPr>
              <a:t>stresszes munkakörnyezet</a:t>
            </a:r>
            <a:endParaRPr lang="en-US" sz="1600" b="1" dirty="0">
              <a:effectLst/>
              <a:latin typeface="Times New Roman" charset="0"/>
              <a:ea typeface="Calibri" charset="0"/>
              <a:cs typeface="Times New Roman" charset="0"/>
            </a:endParaRPr>
          </a:p>
        </p:txBody>
      </p:sp>
      <p:sp>
        <p:nvSpPr>
          <p:cNvPr id="6" name="Lekerekített téglalap 5"/>
          <p:cNvSpPr/>
          <p:nvPr/>
        </p:nvSpPr>
        <p:spPr>
          <a:xfrm>
            <a:off x="4499992" y="2453754"/>
            <a:ext cx="3600400" cy="379303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hu-HU" b="1" dirty="0" smtClean="0">
                <a:solidFill>
                  <a:srgbClr val="000000"/>
                </a:solidFill>
                <a:effectLst/>
                <a:ea typeface="Calibri" charset="0"/>
              </a:rPr>
              <a:t>Erőforrások</a:t>
            </a:r>
          </a:p>
          <a:p>
            <a:pPr algn="ctr">
              <a:spcAft>
                <a:spcPts val="0"/>
              </a:spcAft>
            </a:pPr>
            <a:endParaRPr lang="en-US" sz="1200" dirty="0">
              <a:effectLst/>
              <a:latin typeface="Times New Roman" charset="0"/>
              <a:ea typeface="Calibri" charset="0"/>
            </a:endParaRPr>
          </a:p>
          <a:p>
            <a:pPr algn="just">
              <a:spcAft>
                <a:spcPts val="0"/>
              </a:spcAft>
            </a:pPr>
            <a:r>
              <a:rPr lang="hu-HU" sz="1600" dirty="0">
                <a:solidFill>
                  <a:srgbClr val="000000"/>
                </a:solidFill>
                <a:effectLst/>
                <a:ea typeface="Calibri" charset="0"/>
              </a:rPr>
              <a:t>A munka fizikai, pszichés, közösségi vagy szervezeti jellemzői, amelyek segítenek a célok elérésében és a munkahelyi stressz csökkentésében. </a:t>
            </a:r>
            <a:r>
              <a:rPr lang="hu-HU" sz="1600" dirty="0" smtClean="0">
                <a:solidFill>
                  <a:srgbClr val="000000"/>
                </a:solidFill>
                <a:effectLst/>
                <a:ea typeface="Calibri" charset="0"/>
              </a:rPr>
              <a:t>Például:</a:t>
            </a:r>
          </a:p>
          <a:p>
            <a:pPr algn="just">
              <a:spcAft>
                <a:spcPts val="0"/>
              </a:spcAft>
            </a:pPr>
            <a:endParaRPr lang="en-US" sz="1600" dirty="0">
              <a:effectLst/>
              <a:latin typeface="Times New Roman" charset="0"/>
              <a:ea typeface="Calibri" charset="0"/>
            </a:endParaRPr>
          </a:p>
          <a:p>
            <a:pPr marL="342900" lvl="0" indent="-342900">
              <a:spcAft>
                <a:spcPts val="0"/>
              </a:spcAft>
              <a:buFont typeface="Calibri" charset="0"/>
              <a:buChar char="-"/>
            </a:pPr>
            <a:r>
              <a:rPr lang="hu-HU" sz="1600" b="1" dirty="0">
                <a:solidFill>
                  <a:srgbClr val="000000"/>
                </a:solidFill>
                <a:effectLst/>
                <a:ea typeface="Calibri" charset="0"/>
                <a:cs typeface="Times New Roman" charset="0"/>
              </a:rPr>
              <a:t>autonómia</a:t>
            </a:r>
            <a:endParaRPr lang="en-US" sz="1600" b="1" dirty="0">
              <a:effectLst/>
              <a:latin typeface="Times New Roman" charset="0"/>
              <a:ea typeface="Calibri" charset="0"/>
              <a:cs typeface="Times New Roman" charset="0"/>
            </a:endParaRPr>
          </a:p>
          <a:p>
            <a:pPr marL="342900" lvl="0" indent="-342900">
              <a:spcAft>
                <a:spcPts val="0"/>
              </a:spcAft>
              <a:buFont typeface="Calibri" charset="0"/>
              <a:buChar char="-"/>
            </a:pPr>
            <a:r>
              <a:rPr lang="hu-HU" sz="1600" b="1" dirty="0">
                <a:solidFill>
                  <a:srgbClr val="000000"/>
                </a:solidFill>
                <a:effectLst/>
                <a:ea typeface="Calibri" charset="0"/>
                <a:cs typeface="Times New Roman" charset="0"/>
              </a:rPr>
              <a:t>erős munkahelyi kapcsolatok</a:t>
            </a:r>
            <a:endParaRPr lang="en-US" sz="1600" b="1" dirty="0">
              <a:effectLst/>
              <a:latin typeface="Times New Roman" charset="0"/>
              <a:ea typeface="Calibri" charset="0"/>
              <a:cs typeface="Times New Roman" charset="0"/>
            </a:endParaRPr>
          </a:p>
          <a:p>
            <a:pPr marL="342900" lvl="0" indent="-342900">
              <a:spcAft>
                <a:spcPts val="0"/>
              </a:spcAft>
              <a:buFont typeface="Calibri" charset="0"/>
              <a:buChar char="-"/>
            </a:pPr>
            <a:r>
              <a:rPr lang="hu-HU" sz="1600" b="1" dirty="0">
                <a:solidFill>
                  <a:srgbClr val="000000"/>
                </a:solidFill>
                <a:effectLst/>
                <a:ea typeface="Calibri" charset="0"/>
                <a:cs typeface="Times New Roman" charset="0"/>
              </a:rPr>
              <a:t>előrelépési és fejlődési lehetőségek</a:t>
            </a:r>
            <a:endParaRPr lang="en-US" sz="1600" b="1" dirty="0">
              <a:effectLst/>
              <a:latin typeface="Times New Roman" charset="0"/>
              <a:ea typeface="Calibri" charset="0"/>
              <a:cs typeface="Times New Roman" charset="0"/>
            </a:endParaRPr>
          </a:p>
          <a:p>
            <a:pPr marL="457200" algn="just">
              <a:spcAft>
                <a:spcPts val="0"/>
              </a:spcAft>
            </a:pPr>
            <a:r>
              <a:rPr lang="hu-HU" sz="1200" dirty="0">
                <a:solidFill>
                  <a:srgbClr val="000000"/>
                </a:solidFill>
                <a:effectLst/>
                <a:ea typeface="Calibri" charset="0"/>
              </a:rPr>
              <a:t> </a:t>
            </a:r>
            <a:endParaRPr lang="en-US" sz="1200" dirty="0">
              <a:effectLst/>
              <a:latin typeface="Times New Roman" charset="0"/>
              <a:ea typeface="Calibri" charset="0"/>
            </a:endParaRPr>
          </a:p>
        </p:txBody>
      </p:sp>
    </p:spTree>
    <p:extLst>
      <p:ext uri="{BB962C8B-B14F-4D97-AF65-F5344CB8AC3E}">
        <p14:creationId xmlns:p14="http://schemas.microsoft.com/office/powerpoint/2010/main" val="16491218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rtalom helye 1"/>
          <p:cNvSpPr>
            <a:spLocks noGrp="1"/>
          </p:cNvSpPr>
          <p:nvPr>
            <p:ph idx="1"/>
          </p:nvPr>
        </p:nvSpPr>
        <p:spPr>
          <a:xfrm>
            <a:off x="323528" y="1435100"/>
            <a:ext cx="8363272" cy="5090244"/>
          </a:xfrm>
        </p:spPr>
        <p:txBody>
          <a:bodyPr>
            <a:normAutofit fontScale="85000" lnSpcReduction="20000"/>
          </a:bodyPr>
          <a:lstStyle/>
          <a:p>
            <a:pPr marL="0" indent="0" algn="ctr">
              <a:buNone/>
            </a:pPr>
            <a:r>
              <a:rPr lang="hu-HU" b="1" dirty="0" smtClean="0">
                <a:solidFill>
                  <a:srgbClr val="FF0000"/>
                </a:solidFill>
              </a:rPr>
              <a:t>(5) Feladatok, autonómia, munkaintenzitás</a:t>
            </a:r>
          </a:p>
          <a:p>
            <a:pPr marL="0" indent="0">
              <a:buNone/>
            </a:pPr>
            <a:endParaRPr lang="hu-HU" b="1" dirty="0" smtClean="0">
              <a:solidFill>
                <a:srgbClr val="FF0000"/>
              </a:solidFill>
            </a:endParaRPr>
          </a:p>
          <a:p>
            <a:r>
              <a:rPr lang="hu-HU" sz="3000" b="1" dirty="0" smtClean="0"/>
              <a:t>Egyértelműen megfogalmazott feladatok</a:t>
            </a:r>
          </a:p>
          <a:p>
            <a:r>
              <a:rPr lang="hu-HU" sz="3000" b="1" dirty="0" smtClean="0"/>
              <a:t>Feladatok önálló beosztása</a:t>
            </a:r>
          </a:p>
          <a:p>
            <a:r>
              <a:rPr lang="hu-HU" sz="3000" b="1" dirty="0" smtClean="0"/>
              <a:t>Feladatok elvégzésének módja</a:t>
            </a:r>
          </a:p>
          <a:p>
            <a:r>
              <a:rPr lang="hu-HU" sz="3000" b="1" dirty="0" smtClean="0"/>
              <a:t>Visszajelzés</a:t>
            </a:r>
          </a:p>
          <a:p>
            <a:r>
              <a:rPr lang="hu-HU" sz="3000" b="1" dirty="0" smtClean="0"/>
              <a:t>Igazságos feladatkiosztás</a:t>
            </a:r>
          </a:p>
          <a:p>
            <a:r>
              <a:rPr lang="hu-HU" sz="3000" b="1" dirty="0" smtClean="0"/>
              <a:t>Munkatempó mástól függ</a:t>
            </a:r>
          </a:p>
          <a:p>
            <a:r>
              <a:rPr lang="hu-HU" sz="3000" b="1" dirty="0" smtClean="0"/>
              <a:t>Túlóra + kompenzációja</a:t>
            </a:r>
          </a:p>
          <a:p>
            <a:r>
              <a:rPr lang="hu-HU" sz="3000" b="1" dirty="0" smtClean="0"/>
              <a:t>Időnyomás</a:t>
            </a:r>
          </a:p>
          <a:p>
            <a:r>
              <a:rPr lang="hu-HU" sz="3000" b="1" dirty="0" smtClean="0"/>
              <a:t>Munkatempó és elvárások mértéke</a:t>
            </a:r>
          </a:p>
          <a:p>
            <a:r>
              <a:rPr lang="hu-HU" sz="3000" b="1" dirty="0" smtClean="0"/>
              <a:t>Segítséget tud kérni</a:t>
            </a:r>
          </a:p>
          <a:p>
            <a:pPr marL="0" indent="0">
              <a:buNone/>
            </a:pPr>
            <a:endParaRPr lang="hu-HU" b="1" dirty="0" smtClean="0">
              <a:solidFill>
                <a:srgbClr val="FF0000"/>
              </a:solidFill>
            </a:endParaRPr>
          </a:p>
          <a:p>
            <a:pPr marL="0" indent="0">
              <a:buNone/>
            </a:pPr>
            <a:endParaRPr lang="hu-HU" b="1" dirty="0">
              <a:solidFill>
                <a:srgbClr val="FF0000"/>
              </a:solidFill>
            </a:endParaRPr>
          </a:p>
          <a:p>
            <a:pPr marL="0" indent="0">
              <a:buNone/>
            </a:pPr>
            <a:endParaRPr lang="hu-HU" b="1" dirty="0" smtClean="0">
              <a:solidFill>
                <a:srgbClr val="FF0000"/>
              </a:solidFill>
            </a:endParaRPr>
          </a:p>
        </p:txBody>
      </p:sp>
      <p:sp>
        <p:nvSpPr>
          <p:cNvPr id="4" name="Cím 3"/>
          <p:cNvSpPr>
            <a:spLocks noGrp="1"/>
          </p:cNvSpPr>
          <p:nvPr>
            <p:ph type="title"/>
          </p:nvPr>
        </p:nvSpPr>
        <p:spPr>
          <a:xfrm>
            <a:off x="447989" y="44624"/>
            <a:ext cx="8588507" cy="864096"/>
          </a:xfrm>
        </p:spPr>
        <p:txBody>
          <a:bodyPr/>
          <a:lstStyle/>
          <a:p>
            <a:r>
              <a:rPr lang="hu-HU" dirty="0" smtClean="0"/>
              <a:t>Javaslat a szempontrendszerre</a:t>
            </a:r>
            <a:endParaRPr lang="hu-HU" dirty="0"/>
          </a:p>
        </p:txBody>
      </p:sp>
    </p:spTree>
    <p:extLst>
      <p:ext uri="{BB962C8B-B14F-4D97-AF65-F5344CB8AC3E}">
        <p14:creationId xmlns:p14="http://schemas.microsoft.com/office/powerpoint/2010/main" val="17254769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rtalom helye 1"/>
          <p:cNvSpPr>
            <a:spLocks noGrp="1"/>
          </p:cNvSpPr>
          <p:nvPr>
            <p:ph idx="1"/>
          </p:nvPr>
        </p:nvSpPr>
        <p:spPr>
          <a:xfrm>
            <a:off x="323528" y="1435100"/>
            <a:ext cx="8363272" cy="5090244"/>
          </a:xfrm>
        </p:spPr>
        <p:txBody>
          <a:bodyPr>
            <a:normAutofit/>
          </a:bodyPr>
          <a:lstStyle/>
          <a:p>
            <a:pPr marL="0" indent="0" algn="ctr">
              <a:buNone/>
            </a:pPr>
            <a:r>
              <a:rPr lang="hu-HU" b="1" dirty="0" smtClean="0">
                <a:solidFill>
                  <a:srgbClr val="FF0000"/>
                </a:solidFill>
              </a:rPr>
              <a:t>(6) Vezetői gyakorlatok és munkahelyi közösség</a:t>
            </a:r>
          </a:p>
          <a:p>
            <a:pPr marL="0" indent="0" algn="ctr">
              <a:buNone/>
            </a:pPr>
            <a:endParaRPr lang="hu-HU" b="1" dirty="0" smtClean="0">
              <a:solidFill>
                <a:srgbClr val="FF0000"/>
              </a:solidFill>
            </a:endParaRPr>
          </a:p>
          <a:p>
            <a:r>
              <a:rPr lang="hu-HU" sz="2800" b="1" dirty="0" smtClean="0"/>
              <a:t>Felettes utasításai világosak, érthetőek</a:t>
            </a:r>
          </a:p>
          <a:p>
            <a:r>
              <a:rPr lang="hu-HU" sz="2800" b="1" dirty="0" smtClean="0"/>
              <a:t>Felettes tisztelettel bánik a munkavállalókkal</a:t>
            </a:r>
          </a:p>
          <a:p>
            <a:r>
              <a:rPr lang="hu-HU" sz="2800" b="1" dirty="0" smtClean="0"/>
              <a:t>Közvetlen felettessel meg lehet beszélni a dolgokat</a:t>
            </a:r>
          </a:p>
          <a:p>
            <a:r>
              <a:rPr lang="hu-HU" sz="2800" b="1" dirty="0" smtClean="0"/>
              <a:t>Kollégákkal való viszony</a:t>
            </a:r>
          </a:p>
          <a:p>
            <a:r>
              <a:rPr lang="hu-HU" sz="2800" b="1" dirty="0" smtClean="0"/>
              <a:t>Kollégákkal a munkahelyi ügyek megbeszélése</a:t>
            </a:r>
          </a:p>
        </p:txBody>
      </p:sp>
      <p:sp>
        <p:nvSpPr>
          <p:cNvPr id="4" name="Cím 3"/>
          <p:cNvSpPr>
            <a:spLocks noGrp="1"/>
          </p:cNvSpPr>
          <p:nvPr>
            <p:ph type="title"/>
          </p:nvPr>
        </p:nvSpPr>
        <p:spPr>
          <a:xfrm>
            <a:off x="447989" y="44624"/>
            <a:ext cx="8588507" cy="864096"/>
          </a:xfrm>
        </p:spPr>
        <p:txBody>
          <a:bodyPr/>
          <a:lstStyle/>
          <a:p>
            <a:r>
              <a:rPr lang="hu-HU" dirty="0" smtClean="0"/>
              <a:t>Javaslat a szempontrendszerre</a:t>
            </a:r>
            <a:endParaRPr lang="hu-HU" dirty="0"/>
          </a:p>
        </p:txBody>
      </p:sp>
    </p:spTree>
    <p:extLst>
      <p:ext uri="{BB962C8B-B14F-4D97-AF65-F5344CB8AC3E}">
        <p14:creationId xmlns:p14="http://schemas.microsoft.com/office/powerpoint/2010/main" val="12900784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rtalom helye 1"/>
          <p:cNvSpPr>
            <a:spLocks noGrp="1"/>
          </p:cNvSpPr>
          <p:nvPr>
            <p:ph idx="1"/>
          </p:nvPr>
        </p:nvSpPr>
        <p:spPr>
          <a:xfrm>
            <a:off x="323528" y="1435100"/>
            <a:ext cx="8363272" cy="5090244"/>
          </a:xfrm>
        </p:spPr>
        <p:txBody>
          <a:bodyPr>
            <a:normAutofit/>
          </a:bodyPr>
          <a:lstStyle/>
          <a:p>
            <a:pPr marL="0" indent="0" algn="ctr">
              <a:buNone/>
            </a:pPr>
            <a:r>
              <a:rPr lang="hu-HU" b="1" dirty="0" smtClean="0">
                <a:solidFill>
                  <a:srgbClr val="FF0000"/>
                </a:solidFill>
              </a:rPr>
              <a:t>(7) Kollektív érdekképviselet és munkavállalói hang</a:t>
            </a:r>
          </a:p>
          <a:p>
            <a:pPr marL="0" indent="0" algn="ctr">
              <a:buNone/>
            </a:pPr>
            <a:endParaRPr lang="hu-HU" b="1" dirty="0" smtClean="0">
              <a:solidFill>
                <a:srgbClr val="FF0000"/>
              </a:solidFill>
            </a:endParaRPr>
          </a:p>
          <a:p>
            <a:r>
              <a:rPr lang="hu-HU" sz="2800" b="1" dirty="0" smtClean="0"/>
              <a:t>Van szakszervezet/üzemi tanács/munkavállalói képviselő</a:t>
            </a:r>
          </a:p>
          <a:p>
            <a:r>
              <a:rPr lang="hu-HU" sz="2800" b="1" dirty="0" smtClean="0"/>
              <a:t>Panaszokkal, javaslatokkal lehet hozzá fordulni</a:t>
            </a:r>
          </a:p>
          <a:p>
            <a:r>
              <a:rPr lang="hu-HU" sz="2800" b="1" dirty="0" smtClean="0"/>
              <a:t>Szakszervezeti tag</a:t>
            </a:r>
          </a:p>
          <a:p>
            <a:r>
              <a:rPr lang="hu-HU" sz="2800" b="1" dirty="0" smtClean="0"/>
              <a:t>Munkavállalók bevonása, véleményezési lehetősége</a:t>
            </a:r>
          </a:p>
        </p:txBody>
      </p:sp>
      <p:sp>
        <p:nvSpPr>
          <p:cNvPr id="4" name="Cím 3"/>
          <p:cNvSpPr>
            <a:spLocks noGrp="1"/>
          </p:cNvSpPr>
          <p:nvPr>
            <p:ph type="title"/>
          </p:nvPr>
        </p:nvSpPr>
        <p:spPr>
          <a:xfrm>
            <a:off x="447989" y="44624"/>
            <a:ext cx="8588507" cy="864096"/>
          </a:xfrm>
        </p:spPr>
        <p:txBody>
          <a:bodyPr/>
          <a:lstStyle/>
          <a:p>
            <a:r>
              <a:rPr lang="hu-HU" dirty="0" smtClean="0"/>
              <a:t>Javaslat a szempontrendszerre</a:t>
            </a:r>
            <a:endParaRPr lang="hu-HU" dirty="0"/>
          </a:p>
        </p:txBody>
      </p:sp>
    </p:spTree>
    <p:extLst>
      <p:ext uri="{BB962C8B-B14F-4D97-AF65-F5344CB8AC3E}">
        <p14:creationId xmlns:p14="http://schemas.microsoft.com/office/powerpoint/2010/main" val="212664266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rtalom helye 1"/>
          <p:cNvSpPr>
            <a:spLocks noGrp="1"/>
          </p:cNvSpPr>
          <p:nvPr>
            <p:ph idx="1"/>
          </p:nvPr>
        </p:nvSpPr>
        <p:spPr>
          <a:xfrm>
            <a:off x="323528" y="1435100"/>
            <a:ext cx="8363272" cy="5090244"/>
          </a:xfrm>
        </p:spPr>
        <p:txBody>
          <a:bodyPr>
            <a:normAutofit/>
          </a:bodyPr>
          <a:lstStyle/>
          <a:p>
            <a:pPr marL="0" indent="0" algn="ctr">
              <a:buNone/>
            </a:pPr>
            <a:r>
              <a:rPr lang="hu-HU" b="1" dirty="0">
                <a:solidFill>
                  <a:srgbClr val="FF0000"/>
                </a:solidFill>
              </a:rPr>
              <a:t/>
            </a:r>
            <a:br>
              <a:rPr lang="hu-HU" b="1" dirty="0">
                <a:solidFill>
                  <a:srgbClr val="FF0000"/>
                </a:solidFill>
              </a:rPr>
            </a:br>
            <a:r>
              <a:rPr lang="hu-HU" b="1" dirty="0" smtClean="0">
                <a:solidFill>
                  <a:srgbClr val="FF0000"/>
                </a:solidFill>
              </a:rPr>
              <a:t>(8) Előrejutási és fejlődési lehetőségek</a:t>
            </a:r>
          </a:p>
          <a:p>
            <a:endParaRPr lang="hu-HU" sz="2800" b="1" dirty="0">
              <a:solidFill>
                <a:srgbClr val="FF0000"/>
              </a:solidFill>
            </a:endParaRPr>
          </a:p>
          <a:p>
            <a:r>
              <a:rPr lang="hu-HU" sz="2800" b="1" dirty="0" smtClean="0"/>
              <a:t>Új dolgok tanulása</a:t>
            </a:r>
          </a:p>
          <a:p>
            <a:r>
              <a:rPr lang="hu-HU" sz="2800" b="1" dirty="0" smtClean="0"/>
              <a:t>Képzésben való részvétel</a:t>
            </a:r>
          </a:p>
          <a:p>
            <a:r>
              <a:rPr lang="hu-HU" sz="2800" b="1" dirty="0" smtClean="0"/>
              <a:t>A képzésen tanultak hasznosak</a:t>
            </a:r>
          </a:p>
          <a:p>
            <a:r>
              <a:rPr lang="hu-HU" sz="2800" b="1" dirty="0" smtClean="0"/>
              <a:t>A képzés miatt biztosabbnak érzett munkahely</a:t>
            </a:r>
          </a:p>
          <a:p>
            <a:r>
              <a:rPr lang="hu-HU" sz="2800" b="1" dirty="0" err="1" smtClean="0"/>
              <a:t>Előéptetési</a:t>
            </a:r>
            <a:r>
              <a:rPr lang="hu-HU" sz="2800" b="1" dirty="0" smtClean="0"/>
              <a:t> lehetőség</a:t>
            </a:r>
          </a:p>
        </p:txBody>
      </p:sp>
      <p:sp>
        <p:nvSpPr>
          <p:cNvPr id="4" name="Cím 3"/>
          <p:cNvSpPr>
            <a:spLocks noGrp="1"/>
          </p:cNvSpPr>
          <p:nvPr>
            <p:ph type="title"/>
          </p:nvPr>
        </p:nvSpPr>
        <p:spPr>
          <a:xfrm>
            <a:off x="447989" y="44624"/>
            <a:ext cx="8588507" cy="864096"/>
          </a:xfrm>
        </p:spPr>
        <p:txBody>
          <a:bodyPr/>
          <a:lstStyle/>
          <a:p>
            <a:r>
              <a:rPr lang="hu-HU" dirty="0" smtClean="0"/>
              <a:t>Javaslat a szempontrendszerre</a:t>
            </a:r>
            <a:endParaRPr lang="hu-HU" dirty="0"/>
          </a:p>
        </p:txBody>
      </p:sp>
    </p:spTree>
    <p:extLst>
      <p:ext uri="{BB962C8B-B14F-4D97-AF65-F5344CB8AC3E}">
        <p14:creationId xmlns:p14="http://schemas.microsoft.com/office/powerpoint/2010/main" val="17400869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rtalom helye 1"/>
          <p:cNvSpPr>
            <a:spLocks noGrp="1"/>
          </p:cNvSpPr>
          <p:nvPr>
            <p:ph idx="1"/>
          </p:nvPr>
        </p:nvSpPr>
        <p:spPr>
          <a:xfrm>
            <a:off x="323528" y="1435100"/>
            <a:ext cx="8363272" cy="5090244"/>
          </a:xfrm>
        </p:spPr>
        <p:txBody>
          <a:bodyPr>
            <a:normAutofit/>
          </a:bodyPr>
          <a:lstStyle/>
          <a:p>
            <a:pPr marL="0" indent="0">
              <a:buNone/>
            </a:pPr>
            <a:r>
              <a:rPr lang="hu-HU" b="1" dirty="0" smtClean="0">
                <a:solidFill>
                  <a:srgbClr val="FF0000"/>
                </a:solidFill>
              </a:rPr>
              <a:t>(9) Diszkrimináció és munkahelyi zaklatás</a:t>
            </a:r>
          </a:p>
          <a:p>
            <a:pPr marL="0" indent="0">
              <a:buNone/>
            </a:pPr>
            <a:endParaRPr lang="hu-HU" b="1" dirty="0">
              <a:solidFill>
                <a:srgbClr val="FF0000"/>
              </a:solidFill>
            </a:endParaRPr>
          </a:p>
          <a:p>
            <a:r>
              <a:rPr lang="hu-HU" sz="2800" b="1" dirty="0" smtClean="0"/>
              <a:t>Fizikai erőszak</a:t>
            </a:r>
          </a:p>
          <a:p>
            <a:r>
              <a:rPr lang="hu-HU" sz="2800" b="1" dirty="0" smtClean="0"/>
              <a:t>Verbális erőszak</a:t>
            </a:r>
          </a:p>
          <a:p>
            <a:r>
              <a:rPr lang="hu-HU" sz="2800" b="1" dirty="0" smtClean="0">
                <a:solidFill>
                  <a:schemeClr val="accent3">
                    <a:lumMod val="75000"/>
                  </a:schemeClr>
                </a:solidFill>
              </a:rPr>
              <a:t>Szexuális zaklatás vagy erőszak</a:t>
            </a:r>
          </a:p>
          <a:p>
            <a:r>
              <a:rPr lang="hu-HU" sz="2800" b="1" dirty="0" smtClean="0"/>
              <a:t>Diszkrimináció</a:t>
            </a:r>
          </a:p>
          <a:p>
            <a:r>
              <a:rPr lang="hu-HU" sz="2800" b="1" dirty="0" smtClean="0"/>
              <a:t>Felettesnek jelezte</a:t>
            </a:r>
          </a:p>
          <a:p>
            <a:r>
              <a:rPr lang="hu-HU" sz="2800" b="1" dirty="0" smtClean="0"/>
              <a:t>Felettes rendezte a helyzetet</a:t>
            </a:r>
          </a:p>
        </p:txBody>
      </p:sp>
      <p:sp>
        <p:nvSpPr>
          <p:cNvPr id="4" name="Cím 3"/>
          <p:cNvSpPr>
            <a:spLocks noGrp="1"/>
          </p:cNvSpPr>
          <p:nvPr>
            <p:ph type="title"/>
          </p:nvPr>
        </p:nvSpPr>
        <p:spPr>
          <a:xfrm>
            <a:off x="447989" y="44624"/>
            <a:ext cx="8588507" cy="864096"/>
          </a:xfrm>
        </p:spPr>
        <p:txBody>
          <a:bodyPr/>
          <a:lstStyle/>
          <a:p>
            <a:r>
              <a:rPr lang="hu-HU" dirty="0" smtClean="0"/>
              <a:t>Javaslat a szempontrendszerre</a:t>
            </a:r>
            <a:endParaRPr lang="hu-HU" dirty="0"/>
          </a:p>
        </p:txBody>
      </p:sp>
    </p:spTree>
    <p:extLst>
      <p:ext uri="{BB962C8B-B14F-4D97-AF65-F5344CB8AC3E}">
        <p14:creationId xmlns:p14="http://schemas.microsoft.com/office/powerpoint/2010/main" val="115749717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rtalom helye 1"/>
          <p:cNvSpPr>
            <a:spLocks noGrp="1"/>
          </p:cNvSpPr>
          <p:nvPr>
            <p:ph idx="1"/>
          </p:nvPr>
        </p:nvSpPr>
        <p:spPr>
          <a:xfrm>
            <a:off x="323528" y="1435100"/>
            <a:ext cx="8363272" cy="5090244"/>
          </a:xfrm>
        </p:spPr>
        <p:txBody>
          <a:bodyPr>
            <a:normAutofit/>
          </a:bodyPr>
          <a:lstStyle/>
          <a:p>
            <a:pPr marL="0" indent="0" algn="ctr">
              <a:buNone/>
            </a:pPr>
            <a:endParaRPr lang="hu-HU" b="1" dirty="0" smtClean="0">
              <a:solidFill>
                <a:srgbClr val="FF0000"/>
              </a:solidFill>
            </a:endParaRPr>
          </a:p>
          <a:p>
            <a:pPr marL="0" indent="0" algn="ctr">
              <a:buNone/>
            </a:pPr>
            <a:r>
              <a:rPr lang="hu-HU" b="1" dirty="0" smtClean="0">
                <a:solidFill>
                  <a:srgbClr val="FF0000"/>
                </a:solidFill>
              </a:rPr>
              <a:t>(10) A munka egyéni/szubjektív értékelése</a:t>
            </a:r>
          </a:p>
          <a:p>
            <a:pPr marL="0" indent="0" algn="ctr">
              <a:buNone/>
            </a:pPr>
            <a:endParaRPr lang="hu-HU" sz="3000" b="1" dirty="0" smtClean="0">
              <a:solidFill>
                <a:srgbClr val="FF0000"/>
              </a:solidFill>
            </a:endParaRPr>
          </a:p>
          <a:p>
            <a:r>
              <a:rPr lang="hu-HU" sz="2800" b="1" dirty="0" smtClean="0"/>
              <a:t>Hasznosság</a:t>
            </a:r>
          </a:p>
          <a:p>
            <a:r>
              <a:rPr lang="hu-HU" sz="2800" b="1" dirty="0" smtClean="0"/>
              <a:t>Érdekesség</a:t>
            </a:r>
          </a:p>
          <a:p>
            <a:r>
              <a:rPr lang="hu-HU" sz="2800" b="1" dirty="0" smtClean="0"/>
              <a:t>Tudás, készségek használata</a:t>
            </a:r>
          </a:p>
          <a:p>
            <a:r>
              <a:rPr lang="hu-HU" sz="2800" b="1" dirty="0" smtClean="0"/>
              <a:t>Munkával való általános elégedettség</a:t>
            </a:r>
            <a:endParaRPr lang="hu-HU" sz="2800" b="1" dirty="0"/>
          </a:p>
        </p:txBody>
      </p:sp>
      <p:sp>
        <p:nvSpPr>
          <p:cNvPr id="4" name="Cím 3"/>
          <p:cNvSpPr>
            <a:spLocks noGrp="1"/>
          </p:cNvSpPr>
          <p:nvPr>
            <p:ph type="title"/>
          </p:nvPr>
        </p:nvSpPr>
        <p:spPr>
          <a:xfrm>
            <a:off x="447989" y="44624"/>
            <a:ext cx="8588507" cy="864096"/>
          </a:xfrm>
        </p:spPr>
        <p:txBody>
          <a:bodyPr/>
          <a:lstStyle/>
          <a:p>
            <a:r>
              <a:rPr lang="hu-HU" dirty="0" smtClean="0"/>
              <a:t>Javaslat a szempontrendszerre</a:t>
            </a:r>
            <a:endParaRPr lang="hu-HU" dirty="0"/>
          </a:p>
        </p:txBody>
      </p:sp>
    </p:spTree>
    <p:extLst>
      <p:ext uri="{BB962C8B-B14F-4D97-AF65-F5344CB8AC3E}">
        <p14:creationId xmlns:p14="http://schemas.microsoft.com/office/powerpoint/2010/main" val="22778624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Cím 1"/>
          <p:cNvSpPr>
            <a:spLocks noGrp="1"/>
          </p:cNvSpPr>
          <p:nvPr>
            <p:ph type="title"/>
          </p:nvPr>
        </p:nvSpPr>
        <p:spPr>
          <a:xfrm>
            <a:off x="1043608" y="1412776"/>
            <a:ext cx="4419600" cy="1440160"/>
          </a:xfrm>
        </p:spPr>
        <p:txBody>
          <a:bodyPr/>
          <a:lstStyle/>
          <a:p>
            <a:r>
              <a:rPr lang="hu-HU" dirty="0" smtClean="0"/>
              <a:t>KÖSZÖNÖM </a:t>
            </a:r>
            <a:br>
              <a:rPr lang="hu-HU" dirty="0" smtClean="0"/>
            </a:br>
            <a:r>
              <a:rPr lang="hu-HU" dirty="0" smtClean="0"/>
              <a:t>A FIGYELMET!</a:t>
            </a:r>
            <a:endParaRPr lang="hu-HU" dirty="0"/>
          </a:p>
        </p:txBody>
      </p:sp>
    </p:spTree>
    <p:extLst>
      <p:ext uri="{BB962C8B-B14F-4D97-AF65-F5344CB8AC3E}">
        <p14:creationId xmlns:p14="http://schemas.microsoft.com/office/powerpoint/2010/main" val="37655289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zöveg helye 2"/>
          <p:cNvSpPr>
            <a:spLocks noGrp="1"/>
          </p:cNvSpPr>
          <p:nvPr>
            <p:ph type="body" sz="half" idx="2"/>
          </p:nvPr>
        </p:nvSpPr>
        <p:spPr>
          <a:xfrm flipH="1" flipV="1">
            <a:off x="3575049" y="1389382"/>
            <a:ext cx="45719" cy="45719"/>
          </a:xfrm>
        </p:spPr>
        <p:txBody>
          <a:bodyPr>
            <a:normAutofit fontScale="25000" lnSpcReduction="20000"/>
          </a:bodyPr>
          <a:lstStyle/>
          <a:p>
            <a:endParaRPr lang="hu-HU" sz="1800" dirty="0"/>
          </a:p>
          <a:p>
            <a:pPr marL="742950" lvl="1" indent="-285750">
              <a:buFont typeface="Arial" panose="020B0604020202020204" pitchFamily="34" charset="0"/>
              <a:buChar char="•"/>
            </a:pPr>
            <a:endParaRPr lang="hu-HU" sz="1400" dirty="0"/>
          </a:p>
          <a:p>
            <a:endParaRPr lang="hu-HU" dirty="0"/>
          </a:p>
        </p:txBody>
      </p:sp>
      <p:sp>
        <p:nvSpPr>
          <p:cNvPr id="4" name="Cím 3"/>
          <p:cNvSpPr>
            <a:spLocks noGrp="1"/>
          </p:cNvSpPr>
          <p:nvPr>
            <p:ph type="title"/>
          </p:nvPr>
        </p:nvSpPr>
        <p:spPr>
          <a:xfrm>
            <a:off x="611560" y="116632"/>
            <a:ext cx="7272808" cy="864096"/>
          </a:xfrm>
        </p:spPr>
        <p:txBody>
          <a:bodyPr/>
          <a:lstStyle/>
          <a:p>
            <a:r>
              <a:rPr lang="hu-HU" dirty="0" smtClean="0"/>
              <a:t>NEMZETKÖZI KERETRENDSZEREK - ILO</a:t>
            </a:r>
            <a:endParaRPr lang="hu-HU" dirty="0"/>
          </a:p>
        </p:txBody>
      </p:sp>
      <p:sp>
        <p:nvSpPr>
          <p:cNvPr id="6" name="Téglalap 5"/>
          <p:cNvSpPr/>
          <p:nvPr/>
        </p:nvSpPr>
        <p:spPr>
          <a:xfrm>
            <a:off x="611560" y="3105835"/>
            <a:ext cx="8075612" cy="3108543"/>
          </a:xfrm>
          <a:prstGeom prst="rect">
            <a:avLst/>
          </a:prstGeom>
        </p:spPr>
        <p:txBody>
          <a:bodyPr wrap="square">
            <a:spAutoFit/>
          </a:bodyPr>
          <a:lstStyle/>
          <a:p>
            <a:endParaRPr lang="hu-HU" dirty="0" smtClean="0">
              <a:solidFill>
                <a:srgbClr val="202122"/>
              </a:solidFill>
              <a:latin typeface="Calibri" charset="0"/>
              <a:ea typeface="Calibri" charset="0"/>
              <a:hlinkClick r:id="rId3"/>
            </a:endParaRPr>
          </a:p>
          <a:p>
            <a:endParaRPr lang="hu-HU" dirty="0">
              <a:solidFill>
                <a:srgbClr val="202122"/>
              </a:solidFill>
              <a:latin typeface="Calibri" charset="0"/>
              <a:ea typeface="Calibri" charset="0"/>
              <a:hlinkClick r:id="rId3"/>
            </a:endParaRPr>
          </a:p>
          <a:p>
            <a:endParaRPr lang="hu-HU" dirty="0" smtClean="0">
              <a:solidFill>
                <a:srgbClr val="202122"/>
              </a:solidFill>
              <a:latin typeface="Calibri" charset="0"/>
              <a:ea typeface="Calibri" charset="0"/>
              <a:hlinkClick r:id="rId3"/>
            </a:endParaRPr>
          </a:p>
          <a:p>
            <a:endParaRPr lang="hu-HU" dirty="0">
              <a:solidFill>
                <a:srgbClr val="202122"/>
              </a:solidFill>
              <a:latin typeface="Calibri" charset="0"/>
              <a:ea typeface="Calibri" charset="0"/>
              <a:hlinkClick r:id="rId3"/>
            </a:endParaRPr>
          </a:p>
          <a:p>
            <a:endParaRPr lang="hu-HU" dirty="0" smtClean="0">
              <a:solidFill>
                <a:srgbClr val="202122"/>
              </a:solidFill>
              <a:latin typeface="Calibri" charset="0"/>
              <a:ea typeface="Calibri" charset="0"/>
              <a:hlinkClick r:id="rId3"/>
            </a:endParaRPr>
          </a:p>
          <a:p>
            <a:endParaRPr lang="hu-HU" dirty="0">
              <a:solidFill>
                <a:srgbClr val="202122"/>
              </a:solidFill>
              <a:latin typeface="Calibri" charset="0"/>
              <a:ea typeface="Calibri" charset="0"/>
              <a:hlinkClick r:id="rId3"/>
            </a:endParaRPr>
          </a:p>
          <a:p>
            <a:endParaRPr lang="hu-HU" dirty="0" smtClean="0">
              <a:solidFill>
                <a:srgbClr val="202122"/>
              </a:solidFill>
              <a:latin typeface="Calibri" charset="0"/>
              <a:ea typeface="Calibri" charset="0"/>
              <a:hlinkClick r:id="rId3"/>
            </a:endParaRPr>
          </a:p>
          <a:p>
            <a:endParaRPr lang="hu-HU" dirty="0">
              <a:solidFill>
                <a:srgbClr val="202122"/>
              </a:solidFill>
              <a:latin typeface="Calibri" charset="0"/>
              <a:ea typeface="Calibri" charset="0"/>
              <a:hlinkClick r:id="rId3"/>
            </a:endParaRPr>
          </a:p>
          <a:p>
            <a:endParaRPr lang="hu-HU" dirty="0" smtClean="0">
              <a:solidFill>
                <a:srgbClr val="202122"/>
              </a:solidFill>
              <a:latin typeface="Calibri" charset="0"/>
              <a:ea typeface="Calibri" charset="0"/>
              <a:hlinkClick r:id="rId3"/>
            </a:endParaRPr>
          </a:p>
          <a:p>
            <a:endParaRPr lang="hu-HU" dirty="0" smtClean="0">
              <a:solidFill>
                <a:srgbClr val="202122"/>
              </a:solidFill>
              <a:latin typeface="Calibri" charset="0"/>
              <a:ea typeface="Calibri" charset="0"/>
              <a:hlinkClick r:id="rId3"/>
            </a:endParaRPr>
          </a:p>
          <a:p>
            <a:endParaRPr lang="hu-HU" sz="1600" dirty="0"/>
          </a:p>
        </p:txBody>
      </p:sp>
      <p:sp>
        <p:nvSpPr>
          <p:cNvPr id="2" name="Tartalom helye 1"/>
          <p:cNvSpPr>
            <a:spLocks noGrp="1"/>
          </p:cNvSpPr>
          <p:nvPr>
            <p:ph idx="1"/>
          </p:nvPr>
        </p:nvSpPr>
        <p:spPr>
          <a:xfrm>
            <a:off x="395536" y="1435100"/>
            <a:ext cx="8291264" cy="5090244"/>
          </a:xfrm>
        </p:spPr>
        <p:txBody>
          <a:bodyPr>
            <a:normAutofit fontScale="92500" lnSpcReduction="10000"/>
          </a:bodyPr>
          <a:lstStyle/>
          <a:p>
            <a:pPr marL="0" indent="0">
              <a:buNone/>
            </a:pPr>
            <a:r>
              <a:rPr lang="hu-HU" sz="2400" b="1" dirty="0" smtClean="0"/>
              <a:t>ILO Méltányos Munka Program, 1999 </a:t>
            </a:r>
          </a:p>
          <a:p>
            <a:pPr marL="0" indent="0">
              <a:buNone/>
            </a:pPr>
            <a:r>
              <a:rPr lang="hu-HU" sz="2400" b="1" dirty="0" smtClean="0"/>
              <a:t>4 pillér: </a:t>
            </a:r>
            <a:r>
              <a:rPr lang="hu-HU" sz="2400" b="1" dirty="0"/>
              <a:t>munkahelyteremtés, a szociális védelem, </a:t>
            </a:r>
            <a:r>
              <a:rPr lang="hu-HU" sz="2400" b="1" dirty="0" smtClean="0"/>
              <a:t>a </a:t>
            </a:r>
            <a:r>
              <a:rPr lang="hu-HU" sz="2400" b="1" dirty="0"/>
              <a:t>munkajogok és a társadalmi párbeszéd </a:t>
            </a:r>
            <a:endParaRPr lang="hu-HU" sz="2400" b="1" dirty="0" smtClean="0"/>
          </a:p>
          <a:p>
            <a:pPr marL="0" indent="0">
              <a:buNone/>
            </a:pPr>
            <a:r>
              <a:rPr lang="hu-HU" sz="2400" dirty="0" smtClean="0"/>
              <a:t>„A </a:t>
            </a:r>
            <a:r>
              <a:rPr lang="hu-HU" sz="2400" dirty="0"/>
              <a:t>munkavállaló jogai magukban foglalják a méltányos minimálbért, a kedvező munkakörülményeket, a szabadnapokat, a 8 órás munkanapot és a diszkriminációmentességet</a:t>
            </a:r>
            <a:r>
              <a:rPr lang="hu-HU" sz="2400" dirty="0" smtClean="0"/>
              <a:t>.”</a:t>
            </a:r>
          </a:p>
          <a:p>
            <a:pPr marL="0" indent="0">
              <a:buNone/>
            </a:pPr>
            <a:r>
              <a:rPr lang="hu-HU" sz="2400" dirty="0" smtClean="0"/>
              <a:t>„A </a:t>
            </a:r>
            <a:r>
              <a:rPr lang="hu-HU" sz="2400" dirty="0"/>
              <a:t>szociális védelem valamennyi munkavállalót megillet, csakúgy, mint a biztonságos munkakörülmények, a megfelelő mennyiségű szabadidő és pihenés és többek között az egészségügyi ellátáshoz, a nyugdíjhoz és a szülői szabadsághoz való hozzáférés</a:t>
            </a:r>
            <a:r>
              <a:rPr lang="hu-HU" sz="2400" dirty="0" smtClean="0"/>
              <a:t>.”</a:t>
            </a:r>
          </a:p>
          <a:p>
            <a:pPr marL="0" indent="0">
              <a:buNone/>
            </a:pPr>
            <a:r>
              <a:rPr lang="hu-HU" sz="2400" dirty="0" smtClean="0"/>
              <a:t>„</a:t>
            </a:r>
            <a:r>
              <a:rPr lang="hu-HU" sz="2400" dirty="0"/>
              <a:t>A</a:t>
            </a:r>
            <a:r>
              <a:rPr lang="hu-HU" sz="2400" dirty="0" smtClean="0"/>
              <a:t> </a:t>
            </a:r>
            <a:r>
              <a:rPr lang="hu-HU" sz="2400" dirty="0"/>
              <a:t>munkavállalóknak biztosítani kell a munkahelyi demokrácia gyakorlását a szakszervezeteken keresztül és azt, hogy részt vegyenek a munkahelyükkel kapcsolatos ügyek </a:t>
            </a:r>
            <a:r>
              <a:rPr lang="hu-HU" sz="2400" dirty="0" smtClean="0"/>
              <a:t>megvitatásában.”</a:t>
            </a:r>
            <a:r>
              <a:rPr lang="en-US" sz="2400" dirty="0" smtClean="0"/>
              <a:t> </a:t>
            </a:r>
            <a:r>
              <a:rPr lang="hu-HU" sz="2400" dirty="0" smtClean="0"/>
              <a:t> </a:t>
            </a:r>
            <a:endParaRPr lang="hu-HU" sz="2400" b="1" dirty="0" smtClean="0"/>
          </a:p>
          <a:p>
            <a:pPr marL="0" indent="0">
              <a:buNone/>
            </a:pPr>
            <a:endParaRPr lang="hu-HU" sz="2400" b="1" dirty="0"/>
          </a:p>
        </p:txBody>
      </p:sp>
    </p:spTree>
    <p:extLst>
      <p:ext uri="{BB962C8B-B14F-4D97-AF65-F5344CB8AC3E}">
        <p14:creationId xmlns:p14="http://schemas.microsoft.com/office/powerpoint/2010/main" val="15398612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zöveg helye 2"/>
          <p:cNvSpPr>
            <a:spLocks noGrp="1"/>
          </p:cNvSpPr>
          <p:nvPr>
            <p:ph type="body" sz="half" idx="2"/>
          </p:nvPr>
        </p:nvSpPr>
        <p:spPr>
          <a:xfrm flipH="1" flipV="1">
            <a:off x="3575049" y="1389382"/>
            <a:ext cx="45719" cy="45719"/>
          </a:xfrm>
        </p:spPr>
        <p:txBody>
          <a:bodyPr>
            <a:normAutofit fontScale="25000" lnSpcReduction="20000"/>
          </a:bodyPr>
          <a:lstStyle/>
          <a:p>
            <a:endParaRPr lang="hu-HU" sz="1800" dirty="0"/>
          </a:p>
          <a:p>
            <a:pPr marL="742950" lvl="1" indent="-285750">
              <a:buFont typeface="Arial" panose="020B0604020202020204" pitchFamily="34" charset="0"/>
              <a:buChar char="•"/>
            </a:pPr>
            <a:endParaRPr lang="hu-HU" sz="1400" dirty="0"/>
          </a:p>
          <a:p>
            <a:endParaRPr lang="hu-HU" dirty="0"/>
          </a:p>
        </p:txBody>
      </p:sp>
      <p:sp>
        <p:nvSpPr>
          <p:cNvPr id="4" name="Cím 3"/>
          <p:cNvSpPr>
            <a:spLocks noGrp="1"/>
          </p:cNvSpPr>
          <p:nvPr>
            <p:ph type="title"/>
          </p:nvPr>
        </p:nvSpPr>
        <p:spPr>
          <a:xfrm>
            <a:off x="611560" y="116632"/>
            <a:ext cx="7272808" cy="864096"/>
          </a:xfrm>
        </p:spPr>
        <p:txBody>
          <a:bodyPr/>
          <a:lstStyle/>
          <a:p>
            <a:r>
              <a:rPr lang="hu-HU" dirty="0" smtClean="0"/>
              <a:t>NEMZETKÖZI KERETRENDSZEREK - ILO</a:t>
            </a:r>
            <a:endParaRPr lang="hu-HU" dirty="0"/>
          </a:p>
        </p:txBody>
      </p:sp>
      <p:sp>
        <p:nvSpPr>
          <p:cNvPr id="6" name="Téglalap 5"/>
          <p:cNvSpPr/>
          <p:nvPr/>
        </p:nvSpPr>
        <p:spPr>
          <a:xfrm>
            <a:off x="611560" y="3105835"/>
            <a:ext cx="8075612" cy="3108543"/>
          </a:xfrm>
          <a:prstGeom prst="rect">
            <a:avLst/>
          </a:prstGeom>
        </p:spPr>
        <p:txBody>
          <a:bodyPr wrap="square">
            <a:spAutoFit/>
          </a:bodyPr>
          <a:lstStyle/>
          <a:p>
            <a:endParaRPr lang="hu-HU" dirty="0" smtClean="0">
              <a:solidFill>
                <a:srgbClr val="202122"/>
              </a:solidFill>
              <a:latin typeface="Calibri" charset="0"/>
              <a:ea typeface="Calibri" charset="0"/>
              <a:hlinkClick r:id="rId3"/>
            </a:endParaRPr>
          </a:p>
          <a:p>
            <a:endParaRPr lang="hu-HU" dirty="0">
              <a:solidFill>
                <a:srgbClr val="202122"/>
              </a:solidFill>
              <a:latin typeface="Calibri" charset="0"/>
              <a:ea typeface="Calibri" charset="0"/>
              <a:hlinkClick r:id="rId3"/>
            </a:endParaRPr>
          </a:p>
          <a:p>
            <a:endParaRPr lang="hu-HU" dirty="0" smtClean="0">
              <a:solidFill>
                <a:srgbClr val="202122"/>
              </a:solidFill>
              <a:latin typeface="Calibri" charset="0"/>
              <a:ea typeface="Calibri" charset="0"/>
              <a:hlinkClick r:id="rId3"/>
            </a:endParaRPr>
          </a:p>
          <a:p>
            <a:endParaRPr lang="hu-HU" dirty="0">
              <a:solidFill>
                <a:srgbClr val="202122"/>
              </a:solidFill>
              <a:latin typeface="Calibri" charset="0"/>
              <a:ea typeface="Calibri" charset="0"/>
              <a:hlinkClick r:id="rId3"/>
            </a:endParaRPr>
          </a:p>
          <a:p>
            <a:endParaRPr lang="hu-HU" dirty="0" smtClean="0">
              <a:solidFill>
                <a:srgbClr val="202122"/>
              </a:solidFill>
              <a:latin typeface="Calibri" charset="0"/>
              <a:ea typeface="Calibri" charset="0"/>
              <a:hlinkClick r:id="rId3"/>
            </a:endParaRPr>
          </a:p>
          <a:p>
            <a:endParaRPr lang="hu-HU" dirty="0">
              <a:solidFill>
                <a:srgbClr val="202122"/>
              </a:solidFill>
              <a:latin typeface="Calibri" charset="0"/>
              <a:ea typeface="Calibri" charset="0"/>
              <a:hlinkClick r:id="rId3"/>
            </a:endParaRPr>
          </a:p>
          <a:p>
            <a:endParaRPr lang="hu-HU" dirty="0" smtClean="0">
              <a:solidFill>
                <a:srgbClr val="202122"/>
              </a:solidFill>
              <a:latin typeface="Calibri" charset="0"/>
              <a:ea typeface="Calibri" charset="0"/>
              <a:hlinkClick r:id="rId3"/>
            </a:endParaRPr>
          </a:p>
          <a:p>
            <a:endParaRPr lang="hu-HU" dirty="0">
              <a:solidFill>
                <a:srgbClr val="202122"/>
              </a:solidFill>
              <a:latin typeface="Calibri" charset="0"/>
              <a:ea typeface="Calibri" charset="0"/>
              <a:hlinkClick r:id="rId3"/>
            </a:endParaRPr>
          </a:p>
          <a:p>
            <a:endParaRPr lang="hu-HU" dirty="0" smtClean="0">
              <a:solidFill>
                <a:srgbClr val="202122"/>
              </a:solidFill>
              <a:latin typeface="Calibri" charset="0"/>
              <a:ea typeface="Calibri" charset="0"/>
              <a:hlinkClick r:id="rId3"/>
            </a:endParaRPr>
          </a:p>
          <a:p>
            <a:endParaRPr lang="hu-HU" dirty="0" smtClean="0">
              <a:solidFill>
                <a:srgbClr val="202122"/>
              </a:solidFill>
              <a:latin typeface="Calibri" charset="0"/>
              <a:ea typeface="Calibri" charset="0"/>
              <a:hlinkClick r:id="rId3"/>
            </a:endParaRPr>
          </a:p>
          <a:p>
            <a:endParaRPr lang="hu-HU" sz="1600" dirty="0"/>
          </a:p>
        </p:txBody>
      </p:sp>
      <p:sp>
        <p:nvSpPr>
          <p:cNvPr id="2" name="Tartalom helye 1"/>
          <p:cNvSpPr>
            <a:spLocks noGrp="1"/>
          </p:cNvSpPr>
          <p:nvPr>
            <p:ph idx="1"/>
          </p:nvPr>
        </p:nvSpPr>
        <p:spPr>
          <a:xfrm>
            <a:off x="395536" y="1435100"/>
            <a:ext cx="8291264" cy="5090244"/>
          </a:xfrm>
        </p:spPr>
        <p:txBody>
          <a:bodyPr>
            <a:normAutofit fontScale="92500" lnSpcReduction="10000"/>
          </a:bodyPr>
          <a:lstStyle/>
          <a:p>
            <a:pPr marL="0" indent="0">
              <a:buNone/>
            </a:pPr>
            <a:r>
              <a:rPr lang="hu-HU" sz="2400" b="1" dirty="0" smtClean="0"/>
              <a:t>ILO indikátorok a Méltányos Munka Program végrehajtásának nyomon követésére, 2012 </a:t>
            </a:r>
            <a:r>
              <a:rPr lang="hu-HU" sz="2400" dirty="0" smtClean="0"/>
              <a:t>+61 indikátor</a:t>
            </a:r>
          </a:p>
          <a:p>
            <a:pPr marL="0" indent="0">
              <a:buNone/>
            </a:pPr>
            <a:endParaRPr lang="hu-HU" sz="2400" dirty="0"/>
          </a:p>
          <a:p>
            <a:pPr marL="0" indent="0">
              <a:buNone/>
            </a:pPr>
            <a:endParaRPr lang="hu-HU" sz="2400" dirty="0" smtClean="0"/>
          </a:p>
          <a:p>
            <a:pPr marL="0" indent="0">
              <a:buNone/>
            </a:pPr>
            <a:endParaRPr lang="hu-HU" sz="2400" dirty="0"/>
          </a:p>
          <a:p>
            <a:pPr marL="0" indent="0">
              <a:buNone/>
            </a:pPr>
            <a:endParaRPr lang="hu-HU" sz="2400" dirty="0" smtClean="0"/>
          </a:p>
          <a:p>
            <a:pPr marL="0" indent="0">
              <a:buNone/>
            </a:pPr>
            <a:endParaRPr lang="hu-HU" sz="2400" dirty="0"/>
          </a:p>
          <a:p>
            <a:pPr marL="0" indent="0">
              <a:buNone/>
            </a:pPr>
            <a:endParaRPr lang="hu-HU" sz="2400" dirty="0" smtClean="0"/>
          </a:p>
          <a:p>
            <a:pPr marL="0" indent="0">
              <a:buNone/>
            </a:pPr>
            <a:endParaRPr lang="hu-HU" sz="2400" dirty="0"/>
          </a:p>
          <a:p>
            <a:pPr marL="0" indent="0">
              <a:buNone/>
            </a:pPr>
            <a:endParaRPr lang="hu-HU" sz="2400" dirty="0" smtClean="0"/>
          </a:p>
          <a:p>
            <a:pPr marL="0" indent="0">
              <a:buNone/>
            </a:pPr>
            <a:endParaRPr lang="hu-HU" sz="2400" dirty="0" smtClean="0"/>
          </a:p>
          <a:p>
            <a:pPr marL="0" indent="0">
              <a:buNone/>
            </a:pPr>
            <a:endParaRPr lang="hu-HU" sz="2400" dirty="0"/>
          </a:p>
          <a:p>
            <a:pPr marL="0" indent="0">
              <a:buNone/>
            </a:pPr>
            <a:r>
              <a:rPr lang="hu-HU" sz="2400" dirty="0" smtClean="0"/>
              <a:t>2015-ben az ENSZ Fenntartható Fejlődés Menetrendje, 2030 részévé vált a MMP négy pillére</a:t>
            </a:r>
          </a:p>
          <a:p>
            <a:pPr marL="0" indent="0">
              <a:buNone/>
            </a:pPr>
            <a:endParaRPr lang="hu-HU" sz="2400" dirty="0" smtClean="0"/>
          </a:p>
          <a:p>
            <a:pPr marL="0" indent="0">
              <a:buNone/>
            </a:pPr>
            <a:endParaRPr lang="hu-HU" sz="2400" dirty="0" smtClean="0"/>
          </a:p>
          <a:p>
            <a:pPr marL="0" indent="0">
              <a:buNone/>
            </a:pPr>
            <a:endParaRPr lang="hu-HU" sz="2400" b="1" dirty="0"/>
          </a:p>
        </p:txBody>
      </p:sp>
      <p:graphicFrame>
        <p:nvGraphicFramePr>
          <p:cNvPr id="7" name="Táblázat 6"/>
          <p:cNvGraphicFramePr>
            <a:graphicFrameLocks noGrp="1"/>
          </p:cNvGraphicFramePr>
          <p:nvPr>
            <p:extLst/>
          </p:nvPr>
        </p:nvGraphicFramePr>
        <p:xfrm>
          <a:off x="899592" y="2420882"/>
          <a:ext cx="7272808" cy="3096349"/>
        </p:xfrm>
        <a:graphic>
          <a:graphicData uri="http://schemas.openxmlformats.org/drawingml/2006/table">
            <a:tbl>
              <a:tblPr firstRow="1" firstCol="1" bandRow="1">
                <a:tableStyleId>{5C22544A-7EE6-4342-B048-85BDC9FD1C3A}</a:tableStyleId>
              </a:tblPr>
              <a:tblGrid>
                <a:gridCol w="7272808"/>
              </a:tblGrid>
              <a:tr h="257879">
                <a:tc>
                  <a:txBody>
                    <a:bodyPr/>
                    <a:lstStyle/>
                    <a:p>
                      <a:pPr>
                        <a:spcAft>
                          <a:spcPts val="0"/>
                        </a:spcAft>
                      </a:pPr>
                      <a:r>
                        <a:rPr lang="hu-HU" sz="1600" b="0" dirty="0">
                          <a:solidFill>
                            <a:srgbClr val="FFFF00"/>
                          </a:solidFill>
                          <a:effectLst/>
                        </a:rPr>
                        <a:t>(1) A méltányos munka gazdasági és társadalmi környezete</a:t>
                      </a:r>
                      <a:endParaRPr lang="en-US" sz="1600" b="0" dirty="0">
                        <a:solidFill>
                          <a:srgbClr val="FFFF00"/>
                        </a:solidFill>
                        <a:effectLst/>
                        <a:latin typeface="Times New Roman" charset="0"/>
                        <a:ea typeface="Calibri" charset="0"/>
                      </a:endParaRPr>
                    </a:p>
                  </a:txBody>
                  <a:tcPr marL="68580" marR="68580" marT="0" marB="0" anchor="ctr"/>
                </a:tc>
              </a:tr>
              <a:tr h="283847">
                <a:tc>
                  <a:txBody>
                    <a:bodyPr/>
                    <a:lstStyle/>
                    <a:p>
                      <a:pPr>
                        <a:spcAft>
                          <a:spcPts val="0"/>
                        </a:spcAft>
                      </a:pPr>
                      <a:r>
                        <a:rPr lang="hu-HU" sz="1600" b="0" dirty="0">
                          <a:solidFill>
                            <a:srgbClr val="FFFF00"/>
                          </a:solidFill>
                          <a:effectLst/>
                        </a:rPr>
                        <a:t>(2) Foglalkoztatási lehetőségek </a:t>
                      </a:r>
                      <a:endParaRPr lang="en-US" sz="1600" b="0" dirty="0">
                        <a:solidFill>
                          <a:srgbClr val="FFFF00"/>
                        </a:solidFill>
                        <a:effectLst/>
                        <a:latin typeface="Times New Roman" charset="0"/>
                        <a:ea typeface="Calibri" charset="0"/>
                      </a:endParaRPr>
                    </a:p>
                  </a:txBody>
                  <a:tcPr marL="68580" marR="68580" marT="0" marB="0" anchor="ctr"/>
                </a:tc>
              </a:tr>
              <a:tr h="283847">
                <a:tc>
                  <a:txBody>
                    <a:bodyPr/>
                    <a:lstStyle/>
                    <a:p>
                      <a:pPr>
                        <a:spcAft>
                          <a:spcPts val="0"/>
                        </a:spcAft>
                      </a:pPr>
                      <a:r>
                        <a:rPr lang="hu-HU" sz="1600" b="0">
                          <a:solidFill>
                            <a:srgbClr val="FFFF00"/>
                          </a:solidFill>
                          <a:effectLst/>
                        </a:rPr>
                        <a:t>(3) Megfelelő kereset és termelékeny munka</a:t>
                      </a:r>
                      <a:endParaRPr lang="en-US" sz="1600" b="0">
                        <a:solidFill>
                          <a:srgbClr val="FFFF00"/>
                        </a:solidFill>
                        <a:effectLst/>
                        <a:latin typeface="Times New Roman" charset="0"/>
                        <a:ea typeface="Calibri" charset="0"/>
                      </a:endParaRPr>
                    </a:p>
                  </a:txBody>
                  <a:tcPr marL="68580" marR="68580" marT="0" marB="0" anchor="ctr"/>
                </a:tc>
              </a:tr>
              <a:tr h="283847">
                <a:tc>
                  <a:txBody>
                    <a:bodyPr/>
                    <a:lstStyle/>
                    <a:p>
                      <a:pPr>
                        <a:spcAft>
                          <a:spcPts val="0"/>
                        </a:spcAft>
                      </a:pPr>
                      <a:r>
                        <a:rPr lang="hu-HU" sz="1600" b="0">
                          <a:solidFill>
                            <a:srgbClr val="FFFF00"/>
                          </a:solidFill>
                          <a:effectLst/>
                        </a:rPr>
                        <a:t>(4) Méltányos munkaidő</a:t>
                      </a:r>
                      <a:endParaRPr lang="en-US" sz="1600" b="0">
                        <a:solidFill>
                          <a:srgbClr val="FFFF00"/>
                        </a:solidFill>
                        <a:effectLst/>
                        <a:latin typeface="Times New Roman" charset="0"/>
                        <a:ea typeface="Calibri" charset="0"/>
                      </a:endParaRPr>
                    </a:p>
                  </a:txBody>
                  <a:tcPr marL="68580" marR="68580" marT="0" marB="0" anchor="ctr"/>
                </a:tc>
              </a:tr>
              <a:tr h="283847">
                <a:tc>
                  <a:txBody>
                    <a:bodyPr/>
                    <a:lstStyle/>
                    <a:p>
                      <a:pPr>
                        <a:spcAft>
                          <a:spcPts val="0"/>
                        </a:spcAft>
                      </a:pPr>
                      <a:r>
                        <a:rPr lang="hu-HU" sz="1600" b="0">
                          <a:solidFill>
                            <a:srgbClr val="FFFF00"/>
                          </a:solidFill>
                          <a:effectLst/>
                        </a:rPr>
                        <a:t>(5) Munka és családi élet összehangolása</a:t>
                      </a:r>
                      <a:endParaRPr lang="en-US" sz="1600" b="0">
                        <a:solidFill>
                          <a:srgbClr val="FFFF00"/>
                        </a:solidFill>
                        <a:effectLst/>
                        <a:latin typeface="Times New Roman" charset="0"/>
                        <a:ea typeface="Calibri" charset="0"/>
                      </a:endParaRPr>
                    </a:p>
                  </a:txBody>
                  <a:tcPr marL="68580" marR="68580" marT="0" marB="0" anchor="ctr"/>
                </a:tc>
              </a:tr>
              <a:tr h="283847">
                <a:tc>
                  <a:txBody>
                    <a:bodyPr/>
                    <a:lstStyle/>
                    <a:p>
                      <a:pPr>
                        <a:spcAft>
                          <a:spcPts val="0"/>
                        </a:spcAft>
                      </a:pPr>
                      <a:r>
                        <a:rPr lang="hu-HU" sz="1600" b="0" dirty="0">
                          <a:solidFill>
                            <a:srgbClr val="FFFF00"/>
                          </a:solidFill>
                          <a:effectLst/>
                        </a:rPr>
                        <a:t>(6) Megszüntetendő munka</a:t>
                      </a:r>
                      <a:endParaRPr lang="en-US" sz="1600" b="0" dirty="0">
                        <a:solidFill>
                          <a:srgbClr val="FFFF00"/>
                        </a:solidFill>
                        <a:effectLst/>
                        <a:latin typeface="Times New Roman" charset="0"/>
                        <a:ea typeface="Calibri" charset="0"/>
                      </a:endParaRPr>
                    </a:p>
                  </a:txBody>
                  <a:tcPr marL="68580" marR="68580" marT="0" marB="0" anchor="ctr"/>
                </a:tc>
              </a:tr>
              <a:tr h="283847">
                <a:tc>
                  <a:txBody>
                    <a:bodyPr/>
                    <a:lstStyle/>
                    <a:p>
                      <a:pPr>
                        <a:spcAft>
                          <a:spcPts val="0"/>
                        </a:spcAft>
                      </a:pPr>
                      <a:r>
                        <a:rPr lang="hu-HU" sz="1600" b="0" dirty="0">
                          <a:solidFill>
                            <a:srgbClr val="FFFF00"/>
                          </a:solidFill>
                          <a:effectLst/>
                        </a:rPr>
                        <a:t>(7) Munkahelyi és foglalkoztatási biztonság</a:t>
                      </a:r>
                      <a:endParaRPr lang="en-US" sz="1600" b="0" dirty="0">
                        <a:solidFill>
                          <a:srgbClr val="FFFF00"/>
                        </a:solidFill>
                        <a:effectLst/>
                        <a:latin typeface="Times New Roman" charset="0"/>
                        <a:ea typeface="Calibri" charset="0"/>
                      </a:endParaRPr>
                    </a:p>
                  </a:txBody>
                  <a:tcPr marL="68580" marR="68580" marT="0" marB="0" anchor="ctr"/>
                </a:tc>
              </a:tr>
              <a:tr h="283847">
                <a:tc>
                  <a:txBody>
                    <a:bodyPr/>
                    <a:lstStyle/>
                    <a:p>
                      <a:pPr>
                        <a:spcAft>
                          <a:spcPts val="0"/>
                        </a:spcAft>
                      </a:pPr>
                      <a:r>
                        <a:rPr lang="hu-HU" sz="1600" b="0">
                          <a:solidFill>
                            <a:srgbClr val="FFFF00"/>
                          </a:solidFill>
                          <a:effectLst/>
                        </a:rPr>
                        <a:t>(8) Esélyegyenlőség és egyenlő bánásmód</a:t>
                      </a:r>
                      <a:endParaRPr lang="en-US" sz="1600" b="0">
                        <a:solidFill>
                          <a:srgbClr val="FFFF00"/>
                        </a:solidFill>
                        <a:effectLst/>
                        <a:latin typeface="Times New Roman" charset="0"/>
                        <a:ea typeface="Calibri" charset="0"/>
                      </a:endParaRPr>
                    </a:p>
                  </a:txBody>
                  <a:tcPr marL="68580" marR="68580" marT="0" marB="0" anchor="ctr"/>
                </a:tc>
              </a:tr>
              <a:tr h="283847">
                <a:tc>
                  <a:txBody>
                    <a:bodyPr/>
                    <a:lstStyle/>
                    <a:p>
                      <a:pPr>
                        <a:spcAft>
                          <a:spcPts val="0"/>
                        </a:spcAft>
                      </a:pPr>
                      <a:r>
                        <a:rPr lang="hu-HU" sz="1600" b="0" dirty="0">
                          <a:solidFill>
                            <a:srgbClr val="FFFF00"/>
                          </a:solidFill>
                          <a:effectLst/>
                        </a:rPr>
                        <a:t>(9) Biztonságos munkakörnyezet</a:t>
                      </a:r>
                      <a:endParaRPr lang="en-US" sz="1600" b="0" dirty="0">
                        <a:solidFill>
                          <a:srgbClr val="FFFF00"/>
                        </a:solidFill>
                        <a:effectLst/>
                        <a:latin typeface="Times New Roman" charset="0"/>
                        <a:ea typeface="Calibri" charset="0"/>
                      </a:endParaRPr>
                    </a:p>
                  </a:txBody>
                  <a:tcPr marL="68580" marR="68580" marT="0" marB="0" anchor="ctr"/>
                </a:tc>
              </a:tr>
              <a:tr h="283847">
                <a:tc>
                  <a:txBody>
                    <a:bodyPr/>
                    <a:lstStyle/>
                    <a:p>
                      <a:pPr>
                        <a:spcAft>
                          <a:spcPts val="0"/>
                        </a:spcAft>
                      </a:pPr>
                      <a:r>
                        <a:rPr lang="hu-HU" sz="1600" b="0">
                          <a:solidFill>
                            <a:srgbClr val="FFFF00"/>
                          </a:solidFill>
                          <a:effectLst/>
                        </a:rPr>
                        <a:t>(10) Szociális biztonság</a:t>
                      </a:r>
                      <a:endParaRPr lang="en-US" sz="1600" b="0">
                        <a:solidFill>
                          <a:srgbClr val="FFFF00"/>
                        </a:solidFill>
                        <a:effectLst/>
                        <a:latin typeface="Times New Roman" charset="0"/>
                        <a:ea typeface="Calibri" charset="0"/>
                      </a:endParaRPr>
                    </a:p>
                  </a:txBody>
                  <a:tcPr marL="68580" marR="68580" marT="0" marB="0" anchor="ctr"/>
                </a:tc>
              </a:tr>
              <a:tr h="283847">
                <a:tc>
                  <a:txBody>
                    <a:bodyPr/>
                    <a:lstStyle/>
                    <a:p>
                      <a:pPr>
                        <a:spcAft>
                          <a:spcPts val="0"/>
                        </a:spcAft>
                      </a:pPr>
                      <a:r>
                        <a:rPr lang="hu-HU" sz="1600" b="0" dirty="0">
                          <a:solidFill>
                            <a:srgbClr val="FFFF00"/>
                          </a:solidFill>
                          <a:effectLst/>
                        </a:rPr>
                        <a:t>(11) Társadalmi párbeszéd, munkavállalói és munkáltatói képviselet</a:t>
                      </a:r>
                      <a:endParaRPr lang="en-US" sz="1600" b="0" dirty="0">
                        <a:solidFill>
                          <a:srgbClr val="FFFF00"/>
                        </a:solidFill>
                        <a:effectLst/>
                        <a:latin typeface="Times New Roman" charset="0"/>
                        <a:ea typeface="Calibri" charset="0"/>
                      </a:endParaRPr>
                    </a:p>
                  </a:txBody>
                  <a:tcPr marL="68580" marR="68580" marT="0" marB="0" anchor="ctr"/>
                </a:tc>
              </a:tr>
            </a:tbl>
          </a:graphicData>
        </a:graphic>
      </p:graphicFrame>
    </p:spTree>
    <p:extLst>
      <p:ext uri="{BB962C8B-B14F-4D97-AF65-F5344CB8AC3E}">
        <p14:creationId xmlns:p14="http://schemas.microsoft.com/office/powerpoint/2010/main" val="5188650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zöveg helye 2"/>
          <p:cNvSpPr>
            <a:spLocks noGrp="1"/>
          </p:cNvSpPr>
          <p:nvPr>
            <p:ph type="body" sz="half" idx="2"/>
          </p:nvPr>
        </p:nvSpPr>
        <p:spPr>
          <a:xfrm flipH="1" flipV="1">
            <a:off x="3575049" y="1389382"/>
            <a:ext cx="45719" cy="45719"/>
          </a:xfrm>
        </p:spPr>
        <p:txBody>
          <a:bodyPr>
            <a:normAutofit fontScale="25000" lnSpcReduction="20000"/>
          </a:bodyPr>
          <a:lstStyle/>
          <a:p>
            <a:endParaRPr lang="hu-HU" sz="1800" dirty="0"/>
          </a:p>
          <a:p>
            <a:pPr marL="742950" lvl="1" indent="-285750">
              <a:buFont typeface="Arial" panose="020B0604020202020204" pitchFamily="34" charset="0"/>
              <a:buChar char="•"/>
            </a:pPr>
            <a:endParaRPr lang="hu-HU" sz="1400" dirty="0"/>
          </a:p>
          <a:p>
            <a:endParaRPr lang="hu-HU" dirty="0"/>
          </a:p>
        </p:txBody>
      </p:sp>
      <p:sp>
        <p:nvSpPr>
          <p:cNvPr id="4" name="Cím 3"/>
          <p:cNvSpPr>
            <a:spLocks noGrp="1"/>
          </p:cNvSpPr>
          <p:nvPr>
            <p:ph type="title"/>
          </p:nvPr>
        </p:nvSpPr>
        <p:spPr>
          <a:xfrm>
            <a:off x="611560" y="116632"/>
            <a:ext cx="7272808" cy="864096"/>
          </a:xfrm>
        </p:spPr>
        <p:txBody>
          <a:bodyPr/>
          <a:lstStyle/>
          <a:p>
            <a:r>
              <a:rPr lang="hu-HU" dirty="0" smtClean="0"/>
              <a:t>NEMZETKÖZI KERETRENDSZEREK - </a:t>
            </a:r>
            <a:r>
              <a:rPr lang="hu-HU" dirty="0" err="1" smtClean="0"/>
              <a:t>eu</a:t>
            </a:r>
            <a:endParaRPr lang="hu-HU" dirty="0"/>
          </a:p>
        </p:txBody>
      </p:sp>
      <p:sp>
        <p:nvSpPr>
          <p:cNvPr id="6" name="Téglalap 5"/>
          <p:cNvSpPr/>
          <p:nvPr/>
        </p:nvSpPr>
        <p:spPr>
          <a:xfrm>
            <a:off x="611560" y="3105835"/>
            <a:ext cx="8075612" cy="3108543"/>
          </a:xfrm>
          <a:prstGeom prst="rect">
            <a:avLst/>
          </a:prstGeom>
        </p:spPr>
        <p:txBody>
          <a:bodyPr wrap="square">
            <a:spAutoFit/>
          </a:bodyPr>
          <a:lstStyle/>
          <a:p>
            <a:endParaRPr lang="hu-HU" dirty="0" smtClean="0">
              <a:solidFill>
                <a:srgbClr val="202122"/>
              </a:solidFill>
              <a:latin typeface="Calibri" charset="0"/>
              <a:ea typeface="Calibri" charset="0"/>
              <a:hlinkClick r:id="rId3"/>
            </a:endParaRPr>
          </a:p>
          <a:p>
            <a:endParaRPr lang="hu-HU" dirty="0">
              <a:solidFill>
                <a:srgbClr val="202122"/>
              </a:solidFill>
              <a:latin typeface="Calibri" charset="0"/>
              <a:ea typeface="Calibri" charset="0"/>
              <a:hlinkClick r:id="rId3"/>
            </a:endParaRPr>
          </a:p>
          <a:p>
            <a:endParaRPr lang="hu-HU" dirty="0" smtClean="0">
              <a:solidFill>
                <a:srgbClr val="202122"/>
              </a:solidFill>
              <a:latin typeface="Calibri" charset="0"/>
              <a:ea typeface="Calibri" charset="0"/>
              <a:hlinkClick r:id="rId3"/>
            </a:endParaRPr>
          </a:p>
          <a:p>
            <a:endParaRPr lang="hu-HU" dirty="0">
              <a:solidFill>
                <a:srgbClr val="202122"/>
              </a:solidFill>
              <a:latin typeface="Calibri" charset="0"/>
              <a:ea typeface="Calibri" charset="0"/>
              <a:hlinkClick r:id="rId3"/>
            </a:endParaRPr>
          </a:p>
          <a:p>
            <a:endParaRPr lang="hu-HU" dirty="0" smtClean="0">
              <a:solidFill>
                <a:srgbClr val="202122"/>
              </a:solidFill>
              <a:latin typeface="Calibri" charset="0"/>
              <a:ea typeface="Calibri" charset="0"/>
              <a:hlinkClick r:id="rId3"/>
            </a:endParaRPr>
          </a:p>
          <a:p>
            <a:endParaRPr lang="hu-HU" dirty="0">
              <a:solidFill>
                <a:srgbClr val="202122"/>
              </a:solidFill>
              <a:latin typeface="Calibri" charset="0"/>
              <a:ea typeface="Calibri" charset="0"/>
              <a:hlinkClick r:id="rId3"/>
            </a:endParaRPr>
          </a:p>
          <a:p>
            <a:endParaRPr lang="hu-HU" dirty="0" smtClean="0">
              <a:solidFill>
                <a:srgbClr val="202122"/>
              </a:solidFill>
              <a:latin typeface="Calibri" charset="0"/>
              <a:ea typeface="Calibri" charset="0"/>
              <a:hlinkClick r:id="rId3"/>
            </a:endParaRPr>
          </a:p>
          <a:p>
            <a:endParaRPr lang="hu-HU" dirty="0">
              <a:solidFill>
                <a:srgbClr val="202122"/>
              </a:solidFill>
              <a:latin typeface="Calibri" charset="0"/>
              <a:ea typeface="Calibri" charset="0"/>
              <a:hlinkClick r:id="rId3"/>
            </a:endParaRPr>
          </a:p>
          <a:p>
            <a:endParaRPr lang="hu-HU" dirty="0" smtClean="0">
              <a:solidFill>
                <a:srgbClr val="202122"/>
              </a:solidFill>
              <a:latin typeface="Calibri" charset="0"/>
              <a:ea typeface="Calibri" charset="0"/>
              <a:hlinkClick r:id="rId3"/>
            </a:endParaRPr>
          </a:p>
          <a:p>
            <a:endParaRPr lang="hu-HU" dirty="0" smtClean="0">
              <a:solidFill>
                <a:srgbClr val="202122"/>
              </a:solidFill>
              <a:latin typeface="Calibri" charset="0"/>
              <a:ea typeface="Calibri" charset="0"/>
              <a:hlinkClick r:id="rId3"/>
            </a:endParaRPr>
          </a:p>
          <a:p>
            <a:endParaRPr lang="hu-HU" sz="1600" dirty="0"/>
          </a:p>
        </p:txBody>
      </p:sp>
      <p:sp>
        <p:nvSpPr>
          <p:cNvPr id="2" name="Tartalom helye 1"/>
          <p:cNvSpPr>
            <a:spLocks noGrp="1"/>
          </p:cNvSpPr>
          <p:nvPr>
            <p:ph idx="1"/>
          </p:nvPr>
        </p:nvSpPr>
        <p:spPr>
          <a:xfrm>
            <a:off x="395536" y="1435100"/>
            <a:ext cx="8291264" cy="4691063"/>
          </a:xfrm>
        </p:spPr>
        <p:txBody>
          <a:bodyPr>
            <a:normAutofit/>
          </a:bodyPr>
          <a:lstStyle/>
          <a:p>
            <a:pPr marL="0" indent="0">
              <a:buNone/>
            </a:pPr>
            <a:r>
              <a:rPr lang="en-US" sz="2800" b="1" dirty="0" smtClean="0"/>
              <a:t>2001 l</a:t>
            </a:r>
            <a:r>
              <a:rPr lang="hu-HU" sz="2800" b="1" dirty="0" err="1" smtClean="0"/>
              <a:t>aeken</a:t>
            </a:r>
            <a:r>
              <a:rPr lang="hu-HU" sz="2800" b="1" dirty="0" smtClean="0"/>
              <a:t>-i indikátorok </a:t>
            </a:r>
            <a:r>
              <a:rPr lang="hu-HU" sz="2800" dirty="0" smtClean="0"/>
              <a:t>(10 dimenzió)</a:t>
            </a:r>
          </a:p>
          <a:p>
            <a:pPr marL="0" indent="0">
              <a:buNone/>
            </a:pPr>
            <a:endParaRPr lang="hu-HU" sz="3000" dirty="0"/>
          </a:p>
          <a:p>
            <a:pPr marL="0" indent="0">
              <a:buNone/>
            </a:pPr>
            <a:endParaRPr lang="hu-HU" sz="3000" dirty="0" smtClean="0"/>
          </a:p>
          <a:p>
            <a:pPr marL="0" indent="0">
              <a:buNone/>
            </a:pPr>
            <a:endParaRPr lang="hu-HU" sz="3000" dirty="0"/>
          </a:p>
          <a:p>
            <a:pPr marL="0" indent="0">
              <a:buNone/>
            </a:pPr>
            <a:endParaRPr lang="hu-HU" sz="3000" dirty="0" smtClean="0"/>
          </a:p>
          <a:p>
            <a:pPr marL="0" indent="0">
              <a:buNone/>
            </a:pPr>
            <a:r>
              <a:rPr lang="hu-HU" sz="2800" b="1" dirty="0" smtClean="0"/>
              <a:t>Bizottsági </a:t>
            </a:r>
            <a:r>
              <a:rPr lang="hu-HU" sz="2800" b="1" dirty="0"/>
              <a:t>közlemény, </a:t>
            </a:r>
            <a:r>
              <a:rPr lang="hu-HU" sz="2800" b="1" dirty="0" smtClean="0"/>
              <a:t>2003 ➞ további munka</a:t>
            </a:r>
            <a:endParaRPr lang="hu-HU" sz="2800" b="1" dirty="0"/>
          </a:p>
          <a:p>
            <a:pPr marL="0" indent="0">
              <a:buNone/>
            </a:pPr>
            <a:endParaRPr lang="hu-HU" sz="2400" dirty="0"/>
          </a:p>
          <a:p>
            <a:pPr marL="0" indent="0">
              <a:buNone/>
            </a:pPr>
            <a:endParaRPr lang="hu-HU" sz="2400" dirty="0" smtClean="0"/>
          </a:p>
          <a:p>
            <a:pPr marL="0" indent="0">
              <a:buNone/>
            </a:pPr>
            <a:endParaRPr lang="hu-HU" sz="2400" dirty="0" smtClean="0"/>
          </a:p>
          <a:p>
            <a:pPr marL="0" indent="0">
              <a:buNone/>
            </a:pPr>
            <a:endParaRPr lang="hu-HU" sz="2400" dirty="0"/>
          </a:p>
          <a:p>
            <a:pPr marL="0" indent="0">
              <a:buNone/>
            </a:pPr>
            <a:endParaRPr lang="hu-HU" sz="2400" dirty="0" smtClean="0"/>
          </a:p>
          <a:p>
            <a:pPr marL="0" indent="0">
              <a:buNone/>
            </a:pPr>
            <a:endParaRPr lang="hu-HU" sz="2400" b="1" dirty="0"/>
          </a:p>
        </p:txBody>
      </p:sp>
      <p:sp>
        <p:nvSpPr>
          <p:cNvPr id="26" name="Téglalap 25"/>
          <p:cNvSpPr/>
          <p:nvPr/>
        </p:nvSpPr>
        <p:spPr>
          <a:xfrm>
            <a:off x="454460" y="2116214"/>
            <a:ext cx="8173416" cy="19792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numCol="2" rtlCol="0" anchor="ctr"/>
          <a:lstStyle/>
          <a:p>
            <a:pPr marL="285750" indent="-285750">
              <a:buFont typeface="Arial" charset="0"/>
              <a:buChar char="•"/>
            </a:pPr>
            <a:r>
              <a:rPr lang="hu-HU" dirty="0" smtClean="0">
                <a:solidFill>
                  <a:srgbClr val="FFC000"/>
                </a:solidFill>
              </a:rPr>
              <a:t>Munka belső minősége</a:t>
            </a:r>
          </a:p>
          <a:p>
            <a:pPr marL="285750" indent="-285750">
              <a:buFont typeface="Arial" charset="0"/>
              <a:buChar char="•"/>
            </a:pPr>
            <a:r>
              <a:rPr lang="hu-HU" dirty="0" smtClean="0">
                <a:solidFill>
                  <a:srgbClr val="FFC000"/>
                </a:solidFill>
              </a:rPr>
              <a:t>LLL és karrier</a:t>
            </a:r>
          </a:p>
          <a:p>
            <a:pPr marL="285750" indent="-285750">
              <a:buFont typeface="Arial" charset="0"/>
              <a:buChar char="•"/>
            </a:pPr>
            <a:r>
              <a:rPr lang="hu-HU" dirty="0" smtClean="0">
                <a:solidFill>
                  <a:srgbClr val="FFC000"/>
                </a:solidFill>
              </a:rPr>
              <a:t>Nemi esélyegyenlőség</a:t>
            </a:r>
          </a:p>
          <a:p>
            <a:pPr marL="285750" indent="-285750">
              <a:buFont typeface="Arial" charset="0"/>
              <a:buChar char="•"/>
            </a:pPr>
            <a:r>
              <a:rPr lang="hu-HU" dirty="0" smtClean="0">
                <a:solidFill>
                  <a:srgbClr val="FFC000"/>
                </a:solidFill>
              </a:rPr>
              <a:t>Munkahelyi egészség és biztonság</a:t>
            </a:r>
          </a:p>
          <a:p>
            <a:pPr marL="285750" indent="-285750">
              <a:buFont typeface="Arial" charset="0"/>
              <a:buChar char="•"/>
            </a:pPr>
            <a:r>
              <a:rPr lang="hu-HU" dirty="0" smtClean="0">
                <a:solidFill>
                  <a:srgbClr val="FFC000"/>
                </a:solidFill>
              </a:rPr>
              <a:t>Rugalmasság és biztonság</a:t>
            </a:r>
          </a:p>
          <a:p>
            <a:pPr marL="285750" indent="-285750">
              <a:buFont typeface="Arial" charset="0"/>
              <a:buChar char="•"/>
            </a:pPr>
            <a:r>
              <a:rPr lang="hu-HU" dirty="0" smtClean="0">
                <a:solidFill>
                  <a:srgbClr val="FFC000"/>
                </a:solidFill>
              </a:rPr>
              <a:t>Befogadás és hozzáférés a munkaerőpiachoz </a:t>
            </a:r>
          </a:p>
          <a:p>
            <a:pPr marL="285750" indent="-285750">
              <a:buFont typeface="Arial" charset="0"/>
              <a:buChar char="•"/>
            </a:pPr>
            <a:r>
              <a:rPr lang="hu-HU" dirty="0" smtClean="0">
                <a:solidFill>
                  <a:srgbClr val="FFC000"/>
                </a:solidFill>
              </a:rPr>
              <a:t>Munkaszervezés, munka-magánélet</a:t>
            </a:r>
          </a:p>
          <a:p>
            <a:pPr marL="285750" indent="-285750">
              <a:buFont typeface="Arial" charset="0"/>
              <a:buChar char="•"/>
            </a:pPr>
            <a:r>
              <a:rPr lang="hu-HU" dirty="0" smtClean="0">
                <a:solidFill>
                  <a:srgbClr val="FFC000"/>
                </a:solidFill>
              </a:rPr>
              <a:t>Társadalmi párbeszéd és munkavállalók bevonása</a:t>
            </a:r>
          </a:p>
          <a:p>
            <a:pPr marL="285750" indent="-285750">
              <a:buFont typeface="Arial" charset="0"/>
              <a:buChar char="•"/>
            </a:pPr>
            <a:r>
              <a:rPr lang="hu-HU" dirty="0" smtClean="0">
                <a:solidFill>
                  <a:srgbClr val="FFC000"/>
                </a:solidFill>
              </a:rPr>
              <a:t>Diverzitás és diszkriminációmentesség</a:t>
            </a:r>
          </a:p>
          <a:p>
            <a:pPr marL="285750" indent="-285750">
              <a:buFont typeface="Arial" charset="0"/>
              <a:buChar char="•"/>
            </a:pPr>
            <a:r>
              <a:rPr lang="hu-HU" dirty="0" smtClean="0">
                <a:solidFill>
                  <a:srgbClr val="FFC000"/>
                </a:solidFill>
              </a:rPr>
              <a:t>Gazdasági eredmény és termelékenység</a:t>
            </a:r>
            <a:endParaRPr lang="hu-HU" dirty="0">
              <a:solidFill>
                <a:srgbClr val="FFC000"/>
              </a:solidFill>
            </a:endParaRPr>
          </a:p>
        </p:txBody>
      </p:sp>
      <p:sp>
        <p:nvSpPr>
          <p:cNvPr id="29" name="Téglalap 28"/>
          <p:cNvSpPr/>
          <p:nvPr/>
        </p:nvSpPr>
        <p:spPr>
          <a:xfrm>
            <a:off x="971600" y="4680289"/>
            <a:ext cx="3096344" cy="1296144"/>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mtClean="0"/>
              <a:t>Álláshely jellemzői</a:t>
            </a:r>
            <a:endParaRPr lang="hu-HU"/>
          </a:p>
        </p:txBody>
      </p:sp>
      <p:sp>
        <p:nvSpPr>
          <p:cNvPr id="30" name="Téglalap 29"/>
          <p:cNvSpPr/>
          <p:nvPr/>
        </p:nvSpPr>
        <p:spPr>
          <a:xfrm>
            <a:off x="4673836" y="4679421"/>
            <a:ext cx="3096344" cy="1296144"/>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smtClean="0"/>
              <a:t>Tágabb munkaerőpiaci és társadalmi kontextus</a:t>
            </a:r>
            <a:endParaRPr lang="hu-HU" dirty="0"/>
          </a:p>
        </p:txBody>
      </p:sp>
    </p:spTree>
    <p:extLst>
      <p:ext uri="{BB962C8B-B14F-4D97-AF65-F5344CB8AC3E}">
        <p14:creationId xmlns:p14="http://schemas.microsoft.com/office/powerpoint/2010/main" val="10849192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zöveg helye 2"/>
          <p:cNvSpPr>
            <a:spLocks noGrp="1"/>
          </p:cNvSpPr>
          <p:nvPr>
            <p:ph type="body" sz="half" idx="2"/>
          </p:nvPr>
        </p:nvSpPr>
        <p:spPr>
          <a:xfrm flipH="1" flipV="1">
            <a:off x="3575049" y="1389382"/>
            <a:ext cx="45719" cy="45719"/>
          </a:xfrm>
        </p:spPr>
        <p:txBody>
          <a:bodyPr>
            <a:normAutofit fontScale="25000" lnSpcReduction="20000"/>
          </a:bodyPr>
          <a:lstStyle/>
          <a:p>
            <a:endParaRPr lang="hu-HU" sz="1800" dirty="0"/>
          </a:p>
          <a:p>
            <a:pPr marL="742950" lvl="1" indent="-285750">
              <a:buFont typeface="Arial" panose="020B0604020202020204" pitchFamily="34" charset="0"/>
              <a:buChar char="•"/>
            </a:pPr>
            <a:endParaRPr lang="hu-HU" sz="1400" dirty="0"/>
          </a:p>
          <a:p>
            <a:endParaRPr lang="hu-HU" dirty="0"/>
          </a:p>
        </p:txBody>
      </p:sp>
      <p:sp>
        <p:nvSpPr>
          <p:cNvPr id="4" name="Cím 3"/>
          <p:cNvSpPr>
            <a:spLocks noGrp="1"/>
          </p:cNvSpPr>
          <p:nvPr>
            <p:ph type="title"/>
          </p:nvPr>
        </p:nvSpPr>
        <p:spPr>
          <a:xfrm>
            <a:off x="611560" y="116632"/>
            <a:ext cx="7272808" cy="864096"/>
          </a:xfrm>
        </p:spPr>
        <p:txBody>
          <a:bodyPr/>
          <a:lstStyle/>
          <a:p>
            <a:r>
              <a:rPr lang="hu-HU" dirty="0" smtClean="0"/>
              <a:t>NEMZETKÖZI KERETRENDSZEREK - </a:t>
            </a:r>
            <a:r>
              <a:rPr lang="hu-HU" dirty="0" err="1" smtClean="0"/>
              <a:t>eu</a:t>
            </a:r>
            <a:endParaRPr lang="hu-HU" dirty="0"/>
          </a:p>
        </p:txBody>
      </p:sp>
      <p:sp>
        <p:nvSpPr>
          <p:cNvPr id="6" name="Téglalap 5"/>
          <p:cNvSpPr/>
          <p:nvPr/>
        </p:nvSpPr>
        <p:spPr>
          <a:xfrm>
            <a:off x="611560" y="3105835"/>
            <a:ext cx="8075612" cy="3108543"/>
          </a:xfrm>
          <a:prstGeom prst="rect">
            <a:avLst/>
          </a:prstGeom>
        </p:spPr>
        <p:txBody>
          <a:bodyPr wrap="square">
            <a:spAutoFit/>
          </a:bodyPr>
          <a:lstStyle/>
          <a:p>
            <a:endParaRPr lang="hu-HU" dirty="0" smtClean="0">
              <a:solidFill>
                <a:srgbClr val="202122"/>
              </a:solidFill>
              <a:latin typeface="Calibri" charset="0"/>
              <a:ea typeface="Calibri" charset="0"/>
              <a:hlinkClick r:id="rId3"/>
            </a:endParaRPr>
          </a:p>
          <a:p>
            <a:endParaRPr lang="hu-HU" dirty="0">
              <a:solidFill>
                <a:srgbClr val="202122"/>
              </a:solidFill>
              <a:latin typeface="Calibri" charset="0"/>
              <a:ea typeface="Calibri" charset="0"/>
              <a:hlinkClick r:id="rId3"/>
            </a:endParaRPr>
          </a:p>
          <a:p>
            <a:endParaRPr lang="hu-HU" dirty="0" smtClean="0">
              <a:solidFill>
                <a:srgbClr val="202122"/>
              </a:solidFill>
              <a:latin typeface="Calibri" charset="0"/>
              <a:ea typeface="Calibri" charset="0"/>
              <a:hlinkClick r:id="rId3"/>
            </a:endParaRPr>
          </a:p>
          <a:p>
            <a:endParaRPr lang="hu-HU" dirty="0">
              <a:solidFill>
                <a:srgbClr val="202122"/>
              </a:solidFill>
              <a:latin typeface="Calibri" charset="0"/>
              <a:ea typeface="Calibri" charset="0"/>
              <a:hlinkClick r:id="rId3"/>
            </a:endParaRPr>
          </a:p>
          <a:p>
            <a:endParaRPr lang="hu-HU" dirty="0" smtClean="0">
              <a:solidFill>
                <a:srgbClr val="202122"/>
              </a:solidFill>
              <a:latin typeface="Calibri" charset="0"/>
              <a:ea typeface="Calibri" charset="0"/>
              <a:hlinkClick r:id="rId3"/>
            </a:endParaRPr>
          </a:p>
          <a:p>
            <a:endParaRPr lang="hu-HU" dirty="0">
              <a:solidFill>
                <a:srgbClr val="202122"/>
              </a:solidFill>
              <a:latin typeface="Calibri" charset="0"/>
              <a:ea typeface="Calibri" charset="0"/>
              <a:hlinkClick r:id="rId3"/>
            </a:endParaRPr>
          </a:p>
          <a:p>
            <a:endParaRPr lang="hu-HU" dirty="0" smtClean="0">
              <a:solidFill>
                <a:srgbClr val="202122"/>
              </a:solidFill>
              <a:latin typeface="Calibri" charset="0"/>
              <a:ea typeface="Calibri" charset="0"/>
              <a:hlinkClick r:id="rId3"/>
            </a:endParaRPr>
          </a:p>
          <a:p>
            <a:endParaRPr lang="hu-HU" dirty="0">
              <a:solidFill>
                <a:srgbClr val="202122"/>
              </a:solidFill>
              <a:latin typeface="Calibri" charset="0"/>
              <a:ea typeface="Calibri" charset="0"/>
              <a:hlinkClick r:id="rId3"/>
            </a:endParaRPr>
          </a:p>
          <a:p>
            <a:endParaRPr lang="hu-HU" dirty="0" smtClean="0">
              <a:solidFill>
                <a:srgbClr val="202122"/>
              </a:solidFill>
              <a:latin typeface="Calibri" charset="0"/>
              <a:ea typeface="Calibri" charset="0"/>
              <a:hlinkClick r:id="rId3"/>
            </a:endParaRPr>
          </a:p>
          <a:p>
            <a:endParaRPr lang="hu-HU" dirty="0" smtClean="0">
              <a:solidFill>
                <a:srgbClr val="202122"/>
              </a:solidFill>
              <a:latin typeface="Calibri" charset="0"/>
              <a:ea typeface="Calibri" charset="0"/>
              <a:hlinkClick r:id="rId3"/>
            </a:endParaRPr>
          </a:p>
          <a:p>
            <a:endParaRPr lang="hu-HU" sz="1600" dirty="0"/>
          </a:p>
        </p:txBody>
      </p:sp>
      <p:sp>
        <p:nvSpPr>
          <p:cNvPr id="2" name="Tartalom helye 1"/>
          <p:cNvSpPr>
            <a:spLocks noGrp="1"/>
          </p:cNvSpPr>
          <p:nvPr>
            <p:ph idx="1"/>
          </p:nvPr>
        </p:nvSpPr>
        <p:spPr>
          <a:xfrm>
            <a:off x="395536" y="1435100"/>
            <a:ext cx="8291264" cy="4691063"/>
          </a:xfrm>
        </p:spPr>
        <p:txBody>
          <a:bodyPr>
            <a:normAutofit/>
          </a:bodyPr>
          <a:lstStyle/>
          <a:p>
            <a:pPr marL="0" indent="0">
              <a:buNone/>
            </a:pPr>
            <a:r>
              <a:rPr lang="en-US" sz="2800" b="1" dirty="0" smtClean="0"/>
              <a:t>2010 EMCO review </a:t>
            </a:r>
            <a:r>
              <a:rPr lang="hu-HU" sz="2800" b="1" dirty="0" smtClean="0"/>
              <a:t>➞ indikátorrendszer</a:t>
            </a:r>
            <a:endParaRPr lang="hu-HU" sz="2800" dirty="0" smtClean="0"/>
          </a:p>
          <a:p>
            <a:pPr marL="0" indent="0">
              <a:buNone/>
            </a:pPr>
            <a:endParaRPr lang="hu-HU" sz="3000" dirty="0" smtClean="0"/>
          </a:p>
          <a:p>
            <a:pPr marL="0" indent="0">
              <a:buNone/>
            </a:pPr>
            <a:endParaRPr lang="hu-HU" sz="3000" dirty="0" smtClean="0"/>
          </a:p>
          <a:p>
            <a:pPr marL="0" indent="0">
              <a:buNone/>
            </a:pPr>
            <a:endParaRPr lang="hu-HU" sz="3000" dirty="0"/>
          </a:p>
          <a:p>
            <a:pPr marL="0" indent="0">
              <a:buNone/>
            </a:pPr>
            <a:endParaRPr lang="hu-HU" sz="3000" dirty="0" smtClean="0"/>
          </a:p>
          <a:p>
            <a:pPr marL="0" indent="0">
              <a:buNone/>
            </a:pPr>
            <a:endParaRPr lang="hu-HU" sz="2400" dirty="0"/>
          </a:p>
          <a:p>
            <a:pPr marL="0" indent="0">
              <a:buNone/>
            </a:pPr>
            <a:endParaRPr lang="hu-HU" sz="2400" dirty="0" smtClean="0"/>
          </a:p>
          <a:p>
            <a:pPr marL="0" indent="0">
              <a:buNone/>
            </a:pPr>
            <a:endParaRPr lang="hu-HU" sz="2400" dirty="0" smtClean="0"/>
          </a:p>
          <a:p>
            <a:pPr marL="0" indent="0">
              <a:buNone/>
            </a:pPr>
            <a:endParaRPr lang="hu-HU" sz="2400" dirty="0"/>
          </a:p>
          <a:p>
            <a:pPr marL="0" indent="0">
              <a:buNone/>
            </a:pPr>
            <a:endParaRPr lang="hu-HU" sz="2400" dirty="0" smtClean="0"/>
          </a:p>
          <a:p>
            <a:pPr marL="0" indent="0">
              <a:buNone/>
            </a:pPr>
            <a:endParaRPr lang="hu-HU" sz="2400" b="1" dirty="0"/>
          </a:p>
        </p:txBody>
      </p:sp>
      <p:sp>
        <p:nvSpPr>
          <p:cNvPr id="5" name="Téglalap 4"/>
          <p:cNvSpPr/>
          <p:nvPr/>
        </p:nvSpPr>
        <p:spPr>
          <a:xfrm>
            <a:off x="755576" y="2060848"/>
            <a:ext cx="3528392" cy="180020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b="1" dirty="0" smtClean="0"/>
              <a:t>Társadalmi-gazdasági biztonság</a:t>
            </a:r>
          </a:p>
          <a:p>
            <a:pPr algn="ctr"/>
            <a:endParaRPr lang="hu-HU" dirty="0" smtClean="0"/>
          </a:p>
          <a:p>
            <a:pPr marL="285750" indent="-285750">
              <a:buFont typeface="Arial" charset="0"/>
              <a:buChar char="•"/>
            </a:pPr>
            <a:r>
              <a:rPr lang="en-US" dirty="0" smtClean="0"/>
              <a:t>M</a:t>
            </a:r>
            <a:r>
              <a:rPr lang="hu-HU" dirty="0" err="1" smtClean="0"/>
              <a:t>egfelelő</a:t>
            </a:r>
            <a:r>
              <a:rPr lang="hu-HU" dirty="0" smtClean="0"/>
              <a:t> kereset</a:t>
            </a:r>
          </a:p>
          <a:p>
            <a:pPr marL="285750" indent="-285750">
              <a:buFont typeface="Arial" charset="0"/>
              <a:buChar char="•"/>
            </a:pPr>
            <a:r>
              <a:rPr lang="hu-HU" dirty="0" smtClean="0"/>
              <a:t>Állás- és karrierbiztonság</a:t>
            </a:r>
            <a:endParaRPr lang="hu-HU" dirty="0"/>
          </a:p>
        </p:txBody>
      </p:sp>
      <p:sp>
        <p:nvSpPr>
          <p:cNvPr id="11" name="Téglalap 10"/>
          <p:cNvSpPr/>
          <p:nvPr/>
        </p:nvSpPr>
        <p:spPr>
          <a:xfrm>
            <a:off x="4474344" y="2050619"/>
            <a:ext cx="3528392" cy="180020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b="1" dirty="0" smtClean="0"/>
              <a:t>Oktatás és képzés</a:t>
            </a:r>
          </a:p>
          <a:p>
            <a:pPr algn="ctr"/>
            <a:endParaRPr lang="hu-HU" dirty="0" smtClean="0"/>
          </a:p>
          <a:p>
            <a:pPr marL="285750" indent="-285750">
              <a:buFont typeface="Arial" charset="0"/>
              <a:buChar char="•"/>
            </a:pPr>
            <a:r>
              <a:rPr lang="hu-HU" dirty="0" smtClean="0"/>
              <a:t>Készségfejlesztés</a:t>
            </a:r>
            <a:br>
              <a:rPr lang="hu-HU" dirty="0" smtClean="0"/>
            </a:br>
            <a:r>
              <a:rPr lang="hu-HU" dirty="0" smtClean="0"/>
              <a:t>Foglalkoztathatóság</a:t>
            </a:r>
            <a:endParaRPr lang="hu-HU" dirty="0"/>
          </a:p>
        </p:txBody>
      </p:sp>
      <p:sp>
        <p:nvSpPr>
          <p:cNvPr id="12" name="Téglalap 11"/>
          <p:cNvSpPr/>
          <p:nvPr/>
        </p:nvSpPr>
        <p:spPr>
          <a:xfrm>
            <a:off x="755576" y="4059022"/>
            <a:ext cx="3528392" cy="2155356"/>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b="1" dirty="0" smtClean="0"/>
              <a:t>Munkakörülmények</a:t>
            </a:r>
          </a:p>
          <a:p>
            <a:pPr algn="ctr"/>
            <a:endParaRPr lang="hu-HU" b="1" dirty="0" smtClean="0"/>
          </a:p>
          <a:p>
            <a:pPr marL="285750" indent="-285750">
              <a:buFont typeface="Arial" charset="0"/>
              <a:buChar char="•"/>
            </a:pPr>
            <a:r>
              <a:rPr lang="hu-HU" dirty="0" smtClean="0"/>
              <a:t>Munkahelyi egészség és biztonság</a:t>
            </a:r>
          </a:p>
          <a:p>
            <a:pPr marL="285750" indent="-285750">
              <a:buFont typeface="Arial" charset="0"/>
              <a:buChar char="•"/>
            </a:pPr>
            <a:r>
              <a:rPr lang="hu-HU" dirty="0" smtClean="0"/>
              <a:t>Munkaintenzitás</a:t>
            </a:r>
          </a:p>
          <a:p>
            <a:pPr marL="285750" indent="-285750">
              <a:buFont typeface="Arial" charset="0"/>
              <a:buChar char="•"/>
            </a:pPr>
            <a:r>
              <a:rPr lang="hu-HU" dirty="0" smtClean="0"/>
              <a:t>Autonómia</a:t>
            </a:r>
          </a:p>
          <a:p>
            <a:pPr marL="285750" indent="-285750">
              <a:buFont typeface="Arial" charset="0"/>
              <a:buChar char="•"/>
            </a:pPr>
            <a:r>
              <a:rPr lang="hu-HU" dirty="0" smtClean="0"/>
              <a:t>Kollektív érdekképviselet</a:t>
            </a:r>
          </a:p>
          <a:p>
            <a:pPr algn="ctr"/>
            <a:endParaRPr lang="hu-HU" dirty="0" smtClean="0"/>
          </a:p>
        </p:txBody>
      </p:sp>
      <p:sp>
        <p:nvSpPr>
          <p:cNvPr id="13" name="Téglalap 12"/>
          <p:cNvSpPr/>
          <p:nvPr/>
        </p:nvSpPr>
        <p:spPr>
          <a:xfrm>
            <a:off x="4478536" y="4059021"/>
            <a:ext cx="3528392" cy="2155357"/>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b="1" dirty="0" smtClean="0"/>
              <a:t>Munka-magánélet és nemek közti egyensúly</a:t>
            </a:r>
          </a:p>
          <a:p>
            <a:pPr algn="ctr"/>
            <a:endParaRPr lang="hu-HU" b="1" dirty="0" smtClean="0"/>
          </a:p>
          <a:p>
            <a:pPr marL="285750" indent="-285750">
              <a:buFont typeface="Arial" charset="0"/>
              <a:buChar char="•"/>
            </a:pPr>
            <a:r>
              <a:rPr lang="hu-HU" dirty="0" smtClean="0"/>
              <a:t>Munka-magánélet egyensúly</a:t>
            </a:r>
          </a:p>
          <a:p>
            <a:pPr marL="285750" indent="-285750">
              <a:buFont typeface="Arial" charset="0"/>
              <a:buChar char="•"/>
            </a:pPr>
            <a:r>
              <a:rPr lang="hu-HU" dirty="0" smtClean="0"/>
              <a:t>Nemi esélyegyenlőség</a:t>
            </a:r>
          </a:p>
        </p:txBody>
      </p:sp>
    </p:spTree>
    <p:extLst>
      <p:ext uri="{BB962C8B-B14F-4D97-AF65-F5344CB8AC3E}">
        <p14:creationId xmlns:p14="http://schemas.microsoft.com/office/powerpoint/2010/main" val="13754906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zöveg helye 2"/>
          <p:cNvSpPr>
            <a:spLocks noGrp="1"/>
          </p:cNvSpPr>
          <p:nvPr>
            <p:ph type="body" sz="half" idx="2"/>
          </p:nvPr>
        </p:nvSpPr>
        <p:spPr>
          <a:xfrm flipH="1" flipV="1">
            <a:off x="3575049" y="1389382"/>
            <a:ext cx="45719" cy="45719"/>
          </a:xfrm>
        </p:spPr>
        <p:txBody>
          <a:bodyPr>
            <a:normAutofit fontScale="25000" lnSpcReduction="20000"/>
          </a:bodyPr>
          <a:lstStyle/>
          <a:p>
            <a:endParaRPr lang="hu-HU" sz="1800" dirty="0"/>
          </a:p>
          <a:p>
            <a:pPr marL="742950" lvl="1" indent="-285750">
              <a:buFont typeface="Arial" panose="020B0604020202020204" pitchFamily="34" charset="0"/>
              <a:buChar char="•"/>
            </a:pPr>
            <a:endParaRPr lang="hu-HU" sz="1400" dirty="0"/>
          </a:p>
          <a:p>
            <a:endParaRPr lang="hu-HU" dirty="0"/>
          </a:p>
        </p:txBody>
      </p:sp>
      <p:sp>
        <p:nvSpPr>
          <p:cNvPr id="4" name="Cím 3"/>
          <p:cNvSpPr>
            <a:spLocks noGrp="1"/>
          </p:cNvSpPr>
          <p:nvPr>
            <p:ph type="title"/>
          </p:nvPr>
        </p:nvSpPr>
        <p:spPr>
          <a:xfrm>
            <a:off x="611560" y="116632"/>
            <a:ext cx="7272808" cy="864096"/>
          </a:xfrm>
        </p:spPr>
        <p:txBody>
          <a:bodyPr/>
          <a:lstStyle/>
          <a:p>
            <a:r>
              <a:rPr lang="hu-HU" dirty="0" smtClean="0"/>
              <a:t>NEMZETKÖZI KERETRENDSZEREK - </a:t>
            </a:r>
            <a:r>
              <a:rPr lang="hu-HU" dirty="0" err="1" smtClean="0"/>
              <a:t>eu</a:t>
            </a:r>
            <a:endParaRPr lang="hu-HU" dirty="0"/>
          </a:p>
        </p:txBody>
      </p:sp>
      <p:sp>
        <p:nvSpPr>
          <p:cNvPr id="6" name="Téglalap 5"/>
          <p:cNvSpPr/>
          <p:nvPr/>
        </p:nvSpPr>
        <p:spPr>
          <a:xfrm>
            <a:off x="611560" y="3105835"/>
            <a:ext cx="8075612" cy="3108543"/>
          </a:xfrm>
          <a:prstGeom prst="rect">
            <a:avLst/>
          </a:prstGeom>
        </p:spPr>
        <p:txBody>
          <a:bodyPr wrap="square">
            <a:spAutoFit/>
          </a:bodyPr>
          <a:lstStyle/>
          <a:p>
            <a:endParaRPr lang="hu-HU" dirty="0" smtClean="0">
              <a:solidFill>
                <a:srgbClr val="202122"/>
              </a:solidFill>
              <a:latin typeface="Calibri" charset="0"/>
              <a:ea typeface="Calibri" charset="0"/>
              <a:hlinkClick r:id="rId3"/>
            </a:endParaRPr>
          </a:p>
          <a:p>
            <a:endParaRPr lang="hu-HU" dirty="0">
              <a:solidFill>
                <a:srgbClr val="202122"/>
              </a:solidFill>
              <a:latin typeface="Calibri" charset="0"/>
              <a:ea typeface="Calibri" charset="0"/>
              <a:hlinkClick r:id="rId3"/>
            </a:endParaRPr>
          </a:p>
          <a:p>
            <a:endParaRPr lang="hu-HU" dirty="0" smtClean="0">
              <a:solidFill>
                <a:srgbClr val="202122"/>
              </a:solidFill>
              <a:latin typeface="Calibri" charset="0"/>
              <a:ea typeface="Calibri" charset="0"/>
              <a:hlinkClick r:id="rId3"/>
            </a:endParaRPr>
          </a:p>
          <a:p>
            <a:endParaRPr lang="hu-HU" dirty="0">
              <a:solidFill>
                <a:srgbClr val="202122"/>
              </a:solidFill>
              <a:latin typeface="Calibri" charset="0"/>
              <a:ea typeface="Calibri" charset="0"/>
              <a:hlinkClick r:id="rId3"/>
            </a:endParaRPr>
          </a:p>
          <a:p>
            <a:endParaRPr lang="hu-HU" dirty="0" smtClean="0">
              <a:solidFill>
                <a:srgbClr val="202122"/>
              </a:solidFill>
              <a:latin typeface="Calibri" charset="0"/>
              <a:ea typeface="Calibri" charset="0"/>
              <a:hlinkClick r:id="rId3"/>
            </a:endParaRPr>
          </a:p>
          <a:p>
            <a:endParaRPr lang="hu-HU" dirty="0">
              <a:solidFill>
                <a:srgbClr val="202122"/>
              </a:solidFill>
              <a:latin typeface="Calibri" charset="0"/>
              <a:ea typeface="Calibri" charset="0"/>
              <a:hlinkClick r:id="rId3"/>
            </a:endParaRPr>
          </a:p>
          <a:p>
            <a:endParaRPr lang="hu-HU" dirty="0" smtClean="0">
              <a:solidFill>
                <a:srgbClr val="202122"/>
              </a:solidFill>
              <a:latin typeface="Calibri" charset="0"/>
              <a:ea typeface="Calibri" charset="0"/>
              <a:hlinkClick r:id="rId3"/>
            </a:endParaRPr>
          </a:p>
          <a:p>
            <a:endParaRPr lang="hu-HU" dirty="0">
              <a:solidFill>
                <a:srgbClr val="202122"/>
              </a:solidFill>
              <a:latin typeface="Calibri" charset="0"/>
              <a:ea typeface="Calibri" charset="0"/>
              <a:hlinkClick r:id="rId3"/>
            </a:endParaRPr>
          </a:p>
          <a:p>
            <a:endParaRPr lang="hu-HU" dirty="0" smtClean="0">
              <a:solidFill>
                <a:srgbClr val="202122"/>
              </a:solidFill>
              <a:latin typeface="Calibri" charset="0"/>
              <a:ea typeface="Calibri" charset="0"/>
              <a:hlinkClick r:id="rId3"/>
            </a:endParaRPr>
          </a:p>
          <a:p>
            <a:endParaRPr lang="hu-HU" dirty="0" smtClean="0">
              <a:solidFill>
                <a:srgbClr val="202122"/>
              </a:solidFill>
              <a:latin typeface="Calibri" charset="0"/>
              <a:ea typeface="Calibri" charset="0"/>
              <a:hlinkClick r:id="rId3"/>
            </a:endParaRPr>
          </a:p>
          <a:p>
            <a:endParaRPr lang="hu-HU" sz="1600" dirty="0"/>
          </a:p>
        </p:txBody>
      </p:sp>
      <p:sp>
        <p:nvSpPr>
          <p:cNvPr id="2" name="Tartalom helye 1"/>
          <p:cNvSpPr>
            <a:spLocks noGrp="1"/>
          </p:cNvSpPr>
          <p:nvPr>
            <p:ph idx="1"/>
          </p:nvPr>
        </p:nvSpPr>
        <p:spPr>
          <a:xfrm>
            <a:off x="395536" y="1435100"/>
            <a:ext cx="8291264" cy="5090244"/>
          </a:xfrm>
        </p:spPr>
        <p:txBody>
          <a:bodyPr>
            <a:normAutofit fontScale="85000" lnSpcReduction="20000"/>
          </a:bodyPr>
          <a:lstStyle/>
          <a:p>
            <a:pPr marL="0" indent="0">
              <a:buNone/>
            </a:pPr>
            <a:r>
              <a:rPr lang="hu-HU" sz="3300" b="1" dirty="0"/>
              <a:t>Szociális Jogok Európai </a:t>
            </a:r>
            <a:r>
              <a:rPr lang="hu-HU" sz="3300" b="1" dirty="0" smtClean="0"/>
              <a:t>Pillére, 2017</a:t>
            </a:r>
            <a:r>
              <a:rPr lang="en-US" sz="3300" dirty="0" smtClean="0"/>
              <a:t> </a:t>
            </a:r>
          </a:p>
          <a:p>
            <a:pPr marL="0" indent="0">
              <a:buNone/>
            </a:pPr>
            <a:endParaRPr lang="hu-HU" sz="3000" dirty="0" smtClean="0"/>
          </a:p>
          <a:p>
            <a:pPr marL="0" indent="0">
              <a:buNone/>
            </a:pPr>
            <a:r>
              <a:rPr lang="hu-HU" sz="2600" dirty="0" smtClean="0"/>
              <a:t>1/Esélyegyenlőség </a:t>
            </a:r>
            <a:r>
              <a:rPr lang="hu-HU" sz="2600" dirty="0"/>
              <a:t>és munkavállalási </a:t>
            </a:r>
            <a:r>
              <a:rPr lang="hu-HU" sz="2600" dirty="0" smtClean="0"/>
              <a:t>jog </a:t>
            </a:r>
          </a:p>
          <a:p>
            <a:pPr marL="0" indent="0">
              <a:buNone/>
            </a:pPr>
            <a:r>
              <a:rPr lang="hu-HU" sz="2600" dirty="0" smtClean="0"/>
              <a:t>2/Szociális </a:t>
            </a:r>
            <a:r>
              <a:rPr lang="hu-HU" sz="2600" dirty="0"/>
              <a:t>védelem és társadalmi befogadás</a:t>
            </a:r>
            <a:r>
              <a:rPr lang="en-US" sz="2600" dirty="0"/>
              <a:t> </a:t>
            </a:r>
            <a:endParaRPr lang="hu-HU" sz="2600" dirty="0"/>
          </a:p>
          <a:p>
            <a:pPr marL="0" indent="0">
              <a:buNone/>
            </a:pPr>
            <a:r>
              <a:rPr lang="hu-HU" sz="2600" b="1" dirty="0" smtClean="0"/>
              <a:t>3/Tisztességes munkafeltételek</a:t>
            </a:r>
          </a:p>
          <a:p>
            <a:pPr>
              <a:buFont typeface="Arial" charset="0"/>
              <a:buChar char="•"/>
            </a:pPr>
            <a:r>
              <a:rPr lang="en-US" sz="2600" dirty="0" err="1" smtClean="0"/>
              <a:t>Biztonságos</a:t>
            </a:r>
            <a:r>
              <a:rPr lang="en-US" sz="2600" dirty="0" smtClean="0"/>
              <a:t> </a:t>
            </a:r>
            <a:r>
              <a:rPr lang="en-US" sz="2600" dirty="0" err="1" smtClean="0"/>
              <a:t>és</a:t>
            </a:r>
            <a:r>
              <a:rPr lang="en-US" sz="2600" dirty="0" smtClean="0"/>
              <a:t> </a:t>
            </a:r>
            <a:r>
              <a:rPr lang="en-US" sz="2600" dirty="0" err="1" smtClean="0"/>
              <a:t>rugalmas</a:t>
            </a:r>
            <a:r>
              <a:rPr lang="en-US" sz="2600" dirty="0" smtClean="0"/>
              <a:t> </a:t>
            </a:r>
            <a:r>
              <a:rPr lang="en-US" sz="2600" dirty="0" err="1" smtClean="0"/>
              <a:t>foglalkoztatás</a:t>
            </a:r>
            <a:endParaRPr lang="en-US" sz="2600" dirty="0" smtClean="0"/>
          </a:p>
          <a:p>
            <a:pPr>
              <a:buFont typeface="Arial" charset="0"/>
              <a:buChar char="•"/>
            </a:pPr>
            <a:r>
              <a:rPr lang="en-US" sz="2600" dirty="0" smtClean="0"/>
              <a:t>B</a:t>
            </a:r>
            <a:r>
              <a:rPr lang="hu-HU" sz="2600" dirty="0" smtClean="0"/>
              <a:t>érek</a:t>
            </a:r>
          </a:p>
          <a:p>
            <a:pPr>
              <a:buFont typeface="Arial" charset="0"/>
              <a:buChar char="•"/>
            </a:pPr>
            <a:r>
              <a:rPr lang="hu-HU" sz="2600" dirty="0"/>
              <a:t>Tájékoztatás a munkaviszony feltételeiről és védelem elbocsátás esetén</a:t>
            </a:r>
            <a:endParaRPr lang="en-US" sz="2600" dirty="0"/>
          </a:p>
          <a:p>
            <a:pPr>
              <a:buFont typeface="Arial" charset="0"/>
              <a:buChar char="•"/>
            </a:pPr>
            <a:r>
              <a:rPr lang="hu-HU" sz="2600" dirty="0"/>
              <a:t>Szociális párbeszéd és munkavállalói részvétel</a:t>
            </a:r>
            <a:endParaRPr lang="en-US" sz="2600" dirty="0"/>
          </a:p>
          <a:p>
            <a:pPr>
              <a:buFont typeface="Arial" charset="0"/>
              <a:buChar char="•"/>
            </a:pPr>
            <a:r>
              <a:rPr lang="hu-HU" sz="2600" dirty="0"/>
              <a:t>A munka és a magánélet közötti egyensúly</a:t>
            </a:r>
            <a:endParaRPr lang="en-US" sz="2600" dirty="0"/>
          </a:p>
          <a:p>
            <a:pPr>
              <a:buFont typeface="Arial" charset="0"/>
              <a:buChar char="•"/>
            </a:pPr>
            <a:r>
              <a:rPr lang="hu-HU" sz="2600" dirty="0"/>
              <a:t>Egészséges, biztonságos és megfelelően kialakított munkakörnyezet; </a:t>
            </a:r>
            <a:r>
              <a:rPr lang="hu-HU" sz="2600" dirty="0" smtClean="0"/>
              <a:t>adatvédelem</a:t>
            </a:r>
            <a:endParaRPr lang="en-US" sz="2600" dirty="0"/>
          </a:p>
          <a:p>
            <a:pPr>
              <a:buFont typeface="Arial" charset="0"/>
              <a:buChar char="•"/>
            </a:pPr>
            <a:endParaRPr lang="hu-HU" sz="2600" b="1" dirty="0" smtClean="0">
              <a:solidFill>
                <a:srgbClr val="FF0000"/>
              </a:solidFill>
            </a:endParaRPr>
          </a:p>
          <a:p>
            <a:pPr marL="0" indent="0" algn="ctr">
              <a:buNone/>
            </a:pPr>
            <a:r>
              <a:rPr lang="hu-HU" sz="2600" b="1" dirty="0" smtClean="0">
                <a:solidFill>
                  <a:srgbClr val="FF0000"/>
                </a:solidFill>
              </a:rPr>
              <a:t>„minimum sztenderdek”</a:t>
            </a:r>
          </a:p>
          <a:p>
            <a:pPr>
              <a:buFont typeface="Arial" charset="0"/>
              <a:buChar char="•"/>
            </a:pPr>
            <a:endParaRPr lang="hu-HU" sz="2400" b="1" dirty="0"/>
          </a:p>
          <a:p>
            <a:pPr marL="0" indent="0">
              <a:buNone/>
            </a:pPr>
            <a:endParaRPr lang="hu-HU" sz="2400" dirty="0" smtClean="0"/>
          </a:p>
          <a:p>
            <a:pPr marL="0" indent="0">
              <a:buNone/>
            </a:pPr>
            <a:endParaRPr lang="hu-HU" sz="2400" dirty="0" smtClean="0"/>
          </a:p>
          <a:p>
            <a:pPr marL="0" indent="0">
              <a:buNone/>
            </a:pPr>
            <a:endParaRPr lang="hu-HU" sz="2400" dirty="0"/>
          </a:p>
          <a:p>
            <a:pPr marL="0" indent="0">
              <a:buNone/>
            </a:pPr>
            <a:endParaRPr lang="hu-HU" sz="2400" dirty="0" smtClean="0"/>
          </a:p>
          <a:p>
            <a:pPr marL="0" indent="0">
              <a:buNone/>
            </a:pPr>
            <a:endParaRPr lang="hu-HU" sz="2400" b="1" dirty="0"/>
          </a:p>
        </p:txBody>
      </p:sp>
    </p:spTree>
    <p:extLst>
      <p:ext uri="{BB962C8B-B14F-4D97-AF65-F5344CB8AC3E}">
        <p14:creationId xmlns:p14="http://schemas.microsoft.com/office/powerpoint/2010/main" val="169489558"/>
      </p:ext>
    </p:extLst>
  </p:cSld>
  <p:clrMapOvr>
    <a:masterClrMapping/>
  </p:clrMapOvr>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GYENI">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2585</TotalTime>
  <Words>3524</Words>
  <Application>Microsoft Macintosh PowerPoint</Application>
  <PresentationFormat>Diavetítés a képernyőre (4:3 oldalarány)</PresentationFormat>
  <Paragraphs>666</Paragraphs>
  <Slides>46</Slides>
  <Notes>28</Notes>
  <HiddenSlides>0</HiddenSlides>
  <MMClips>0</MMClips>
  <ScaleCrop>false</ScaleCrop>
  <HeadingPairs>
    <vt:vector size="6" baseType="variant">
      <vt:variant>
        <vt:lpstr>Használt betűtípusok</vt:lpstr>
      </vt:variant>
      <vt:variant>
        <vt:i4>3</vt:i4>
      </vt:variant>
      <vt:variant>
        <vt:lpstr>Téma</vt:lpstr>
      </vt:variant>
      <vt:variant>
        <vt:i4>1</vt:i4>
      </vt:variant>
      <vt:variant>
        <vt:lpstr>Diacímek</vt:lpstr>
      </vt:variant>
      <vt:variant>
        <vt:i4>46</vt:i4>
      </vt:variant>
    </vt:vector>
  </HeadingPairs>
  <TitlesOfParts>
    <vt:vector size="50" baseType="lpstr">
      <vt:lpstr>Calibri</vt:lpstr>
      <vt:lpstr>Times New Roman</vt:lpstr>
      <vt:lpstr>Arial</vt:lpstr>
      <vt:lpstr>Office-téma</vt:lpstr>
      <vt:lpstr>minőségi munkát, minőségi munkahelyeket!</vt:lpstr>
      <vt:lpstr>Miért fontos a munka minősége?</vt:lpstr>
      <vt:lpstr>Miért fontos a munka minősége?</vt:lpstr>
      <vt:lpstr>Elméleti háttér</vt:lpstr>
      <vt:lpstr>NEMZETKÖZI KERETRENDSZEREK - ILO</vt:lpstr>
      <vt:lpstr>NEMZETKÖZI KERETRENDSZEREK - ILO</vt:lpstr>
      <vt:lpstr>NEMZETKÖZI KERETRENDSZEREK - eu</vt:lpstr>
      <vt:lpstr>NEMZETKÖZI KERETRENDSZEREK - eu</vt:lpstr>
      <vt:lpstr>NEMZETKÖZI KERETRENDSZEREK - eu</vt:lpstr>
      <vt:lpstr>Nemzetközi kerettrendszerek - OECD</vt:lpstr>
      <vt:lpstr>Nemzetközi kerettrendszerek - OECD</vt:lpstr>
      <vt:lpstr>NEMZETKÖZI KERETRENDSZEREK - OECD</vt:lpstr>
      <vt:lpstr>NEMZETKÖZI KERETRENDSZEREK - eurofund</vt:lpstr>
      <vt:lpstr>Nemzetközi keretrendszerek - ETuI</vt:lpstr>
      <vt:lpstr>Nemzetközi keretrendszerek - ETuc</vt:lpstr>
      <vt:lpstr>Nemzetközi keretrendszerek - ETuc</vt:lpstr>
      <vt:lpstr>NEMZETKÖZI KERETRENDSZEREK </vt:lpstr>
      <vt:lpstr>Nemzetközi felmérések  1. </vt:lpstr>
      <vt:lpstr>Nemzetközi felmérések  1. </vt:lpstr>
      <vt:lpstr>Nemzetközi felmérések  2. </vt:lpstr>
      <vt:lpstr>Kapcsolódó hazai adatgyűjtések 1.</vt:lpstr>
      <vt:lpstr>kapcsolódó hazai adatgyűjtések 2.</vt:lpstr>
      <vt:lpstr>Kapcsolódó hazai adatgyűjtések 2. </vt:lpstr>
      <vt:lpstr>Kapcsolódó hazai adatgyűjtések 3. </vt:lpstr>
      <vt:lpstr>A minőségi munka A kohéziós politikában</vt:lpstr>
      <vt:lpstr>A minőségi munka hazai jogi háttere</vt:lpstr>
      <vt:lpstr>Nemzetközi példák 1. </vt:lpstr>
      <vt:lpstr>Nemzetközi példák 1. </vt:lpstr>
      <vt:lpstr>Nemzetközi példák 1. </vt:lpstr>
      <vt:lpstr>Nemzetközi példák 3. </vt:lpstr>
      <vt:lpstr>Nemzetközi példák 1. </vt:lpstr>
      <vt:lpstr>Javaslat a minőségi munka szempontrendszerére</vt:lpstr>
      <vt:lpstr>Javaslat a szempontrendszerre</vt:lpstr>
      <vt:lpstr>Javaslat a szempontrendszerre</vt:lpstr>
      <vt:lpstr>Javaslat a szempontrendszerre</vt:lpstr>
      <vt:lpstr>Javaslat a szempontrendszerre</vt:lpstr>
      <vt:lpstr>Javaslat a szempontrendszerre</vt:lpstr>
      <vt:lpstr>Javaslat a szempontrendszerre</vt:lpstr>
      <vt:lpstr>Javaslat a szempontrendszerre</vt:lpstr>
      <vt:lpstr>Javaslat a szempontrendszerre</vt:lpstr>
      <vt:lpstr>Javaslat a szempontrendszerre</vt:lpstr>
      <vt:lpstr>Javaslat a szempontrendszerre</vt:lpstr>
      <vt:lpstr>Javaslat a szempontrendszerre</vt:lpstr>
      <vt:lpstr>Javaslat a szempontrendszerre</vt:lpstr>
      <vt:lpstr>Javaslat a szempontrendszerre</vt:lpstr>
      <vt:lpstr>KÖSZÖNÖM  A FIGYELMET!</vt:lpstr>
    </vt:vector>
  </TitlesOfParts>
  <Company>novak.adam@gmail.com</Company>
  <LinksUpToDate>false</LinksUpToDate>
  <SharedDoc>false</SharedDoc>
  <HyperlinksChanged>false</HyperlinksChanged>
  <AppVersion>15.0035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Asdfsdafa dsfasd asdf</dc:title>
  <dc:creator>Ádám Novák</dc:creator>
  <cp:lastModifiedBy>Microsoft Office-felhasználó</cp:lastModifiedBy>
  <cp:revision>117</cp:revision>
  <dcterms:created xsi:type="dcterms:W3CDTF">2014-03-03T11:13:53Z</dcterms:created>
  <dcterms:modified xsi:type="dcterms:W3CDTF">2021-02-26T07:52:22Z</dcterms:modified>
</cp:coreProperties>
</file>