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84" r:id="rId3"/>
    <p:sldId id="259" r:id="rId4"/>
    <p:sldId id="260" r:id="rId5"/>
    <p:sldId id="261" r:id="rId6"/>
    <p:sldId id="287" r:id="rId7"/>
    <p:sldId id="294" r:id="rId8"/>
    <p:sldId id="276" r:id="rId9"/>
    <p:sldId id="285" r:id="rId10"/>
    <p:sldId id="286" r:id="rId11"/>
    <p:sldId id="289" r:id="rId12"/>
    <p:sldId id="295" r:id="rId13"/>
    <p:sldId id="291" r:id="rId14"/>
    <p:sldId id="296" r:id="rId15"/>
    <p:sldId id="278" r:id="rId16"/>
    <p:sldId id="279" r:id="rId17"/>
    <p:sldId id="280" r:id="rId18"/>
    <p:sldId id="281" r:id="rId19"/>
    <p:sldId id="282" r:id="rId20"/>
    <p:sldId id="270" r:id="rId21"/>
    <p:sldId id="272" r:id="rId22"/>
    <p:sldId id="273" r:id="rId23"/>
    <p:sldId id="274" r:id="rId24"/>
    <p:sldId id="268" r:id="rId25"/>
    <p:sldId id="292" r:id="rId26"/>
    <p:sldId id="293" r:id="rId27"/>
    <p:sldId id="262" r:id="rId28"/>
    <p:sldId id="263" r:id="rId29"/>
    <p:sldId id="264" r:id="rId30"/>
    <p:sldId id="265" r:id="rId31"/>
    <p:sldId id="266" r:id="rId32"/>
    <p:sldId id="258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Havi nettó átlagkereset, és a GDP-infláció-foglalkoztatás</a:t>
            </a:r>
            <a:r>
              <a:rPr lang="hu-HU" sz="1200" b="1"/>
              <a:t> </a:t>
            </a:r>
            <a:r>
              <a:rPr lang="en-US" sz="1200" b="1"/>
              <a:t>alakulása (előző év=100%)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48098799365561E-2"/>
          <c:y val="0.14349241639009139"/>
          <c:w val="0.88921895223348124"/>
          <c:h val="0.60768853935493561"/>
        </c:manualLayout>
      </c:layout>
      <c:lineChart>
        <c:grouping val="standard"/>
        <c:varyColors val="0"/>
        <c:ser>
          <c:idx val="0"/>
          <c:order val="0"/>
          <c:tx>
            <c:strRef>
              <c:f>'3.1.1.'!$C$29</c:f>
              <c:strCache>
                <c:ptCount val="1"/>
                <c:pt idx="0">
                  <c:v>Havi nettó átlagkereset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'3.1.1.'!$B$30:$B$40</c:f>
              <c:strCache>
                <c:ptCount val="11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  <c:pt idx="7">
                  <c:v>2017.</c:v>
                </c:pt>
                <c:pt idx="8">
                  <c:v>2018.</c:v>
                </c:pt>
                <c:pt idx="9">
                  <c:v>2019</c:v>
                </c:pt>
                <c:pt idx="10">
                  <c:v>2020*</c:v>
                </c:pt>
              </c:strCache>
            </c:strRef>
          </c:cat>
          <c:val>
            <c:numRef>
              <c:f>'3.1.1.'!$C$30:$C$40</c:f>
              <c:numCache>
                <c:formatCode>0.0</c:formatCode>
                <c:ptCount val="11"/>
                <c:pt idx="0">
                  <c:v>106.8</c:v>
                </c:pt>
                <c:pt idx="1">
                  <c:v>106.4</c:v>
                </c:pt>
                <c:pt idx="2">
                  <c:v>102</c:v>
                </c:pt>
                <c:pt idx="3">
                  <c:v>104.8</c:v>
                </c:pt>
                <c:pt idx="4">
                  <c:v>103</c:v>
                </c:pt>
                <c:pt idx="5">
                  <c:v>104.3</c:v>
                </c:pt>
                <c:pt idx="6">
                  <c:v>107.8</c:v>
                </c:pt>
                <c:pt idx="7">
                  <c:v>112.9</c:v>
                </c:pt>
                <c:pt idx="8">
                  <c:v>111.3</c:v>
                </c:pt>
                <c:pt idx="9">
                  <c:v>111.4</c:v>
                </c:pt>
                <c:pt idx="10" formatCode="General">
                  <c:v>109.7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D-477B-B63C-6FC8A309D5C4}"/>
            </c:ext>
          </c:extLst>
        </c:ser>
        <c:ser>
          <c:idx val="1"/>
          <c:order val="1"/>
          <c:tx>
            <c:strRef>
              <c:f>'3.1.1.'!$D$29</c:f>
              <c:strCache>
                <c:ptCount val="1"/>
                <c:pt idx="0">
                  <c:v>Infláció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'3.1.1.'!$B$30:$B$40</c:f>
              <c:strCache>
                <c:ptCount val="11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  <c:pt idx="7">
                  <c:v>2017.</c:v>
                </c:pt>
                <c:pt idx="8">
                  <c:v>2018.</c:v>
                </c:pt>
                <c:pt idx="9">
                  <c:v>2019</c:v>
                </c:pt>
                <c:pt idx="10">
                  <c:v>2020*</c:v>
                </c:pt>
              </c:strCache>
            </c:strRef>
          </c:cat>
          <c:val>
            <c:numRef>
              <c:f>'3.1.1.'!$D$30:$D$40</c:f>
              <c:numCache>
                <c:formatCode>General</c:formatCode>
                <c:ptCount val="11"/>
                <c:pt idx="0">
                  <c:v>104.9</c:v>
                </c:pt>
                <c:pt idx="1">
                  <c:v>103.9</c:v>
                </c:pt>
                <c:pt idx="2">
                  <c:v>105.7</c:v>
                </c:pt>
                <c:pt idx="3">
                  <c:v>101.7</c:v>
                </c:pt>
                <c:pt idx="4">
                  <c:v>99.8</c:v>
                </c:pt>
                <c:pt idx="5">
                  <c:v>99.9</c:v>
                </c:pt>
                <c:pt idx="6">
                  <c:v>100.4</c:v>
                </c:pt>
                <c:pt idx="7">
                  <c:v>102.4</c:v>
                </c:pt>
                <c:pt idx="8">
                  <c:v>102.8</c:v>
                </c:pt>
                <c:pt idx="9" formatCode="0.0">
                  <c:v>103.4</c:v>
                </c:pt>
                <c:pt idx="10">
                  <c:v>103.3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9D-477B-B63C-6FC8A309D5C4}"/>
            </c:ext>
          </c:extLst>
        </c:ser>
        <c:ser>
          <c:idx val="2"/>
          <c:order val="2"/>
          <c:tx>
            <c:strRef>
              <c:f>'3.1.1.'!$E$29</c:f>
              <c:strCache>
                <c:ptCount val="1"/>
                <c:pt idx="0">
                  <c:v>GDP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'3.1.1.'!$B$30:$B$40</c:f>
              <c:strCache>
                <c:ptCount val="11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  <c:pt idx="7">
                  <c:v>2017.</c:v>
                </c:pt>
                <c:pt idx="8">
                  <c:v>2018.</c:v>
                </c:pt>
                <c:pt idx="9">
                  <c:v>2019</c:v>
                </c:pt>
                <c:pt idx="10">
                  <c:v>2020*</c:v>
                </c:pt>
              </c:strCache>
            </c:strRef>
          </c:cat>
          <c:val>
            <c:numRef>
              <c:f>'3.1.1.'!$E$30:$E$40</c:f>
              <c:numCache>
                <c:formatCode>0.0</c:formatCode>
                <c:ptCount val="11"/>
                <c:pt idx="0">
                  <c:v>101.12220000000001</c:v>
                </c:pt>
                <c:pt idx="1">
                  <c:v>101.9371</c:v>
                </c:pt>
                <c:pt idx="2">
                  <c:v>98.619399999999999</c:v>
                </c:pt>
                <c:pt idx="3">
                  <c:v>101.8608</c:v>
                </c:pt>
                <c:pt idx="4">
                  <c:v>104.229</c:v>
                </c:pt>
                <c:pt idx="5">
                  <c:v>103.8194</c:v>
                </c:pt>
                <c:pt idx="6">
                  <c:v>102.14</c:v>
                </c:pt>
                <c:pt idx="7">
                  <c:v>104.3168</c:v>
                </c:pt>
                <c:pt idx="8">
                  <c:v>105.4053</c:v>
                </c:pt>
                <c:pt idx="9">
                  <c:v>104.5782</c:v>
                </c:pt>
                <c:pt idx="10" formatCode="General">
                  <c:v>94.5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9D-477B-B63C-6FC8A309D5C4}"/>
            </c:ext>
          </c:extLst>
        </c:ser>
        <c:ser>
          <c:idx val="3"/>
          <c:order val="3"/>
          <c:tx>
            <c:strRef>
              <c:f>'3.1.1.'!$F$29</c:f>
              <c:strCache>
                <c:ptCount val="1"/>
                <c:pt idx="0">
                  <c:v>Alkalmazásban állók létszáma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'3.1.1.'!$B$30:$B$40</c:f>
              <c:strCache>
                <c:ptCount val="11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  <c:pt idx="7">
                  <c:v>2017.</c:v>
                </c:pt>
                <c:pt idx="8">
                  <c:v>2018.</c:v>
                </c:pt>
                <c:pt idx="9">
                  <c:v>2019</c:v>
                </c:pt>
                <c:pt idx="10">
                  <c:v>2020*</c:v>
                </c:pt>
              </c:strCache>
            </c:strRef>
          </c:cat>
          <c:val>
            <c:numRef>
              <c:f>'3.1.1.'!$F$30:$F$40</c:f>
              <c:numCache>
                <c:formatCode>0.0</c:formatCode>
                <c:ptCount val="11"/>
                <c:pt idx="0">
                  <c:v>101.5</c:v>
                </c:pt>
                <c:pt idx="1">
                  <c:v>99.6</c:v>
                </c:pt>
                <c:pt idx="2">
                  <c:v>99.3</c:v>
                </c:pt>
                <c:pt idx="3">
                  <c:v>100.9</c:v>
                </c:pt>
                <c:pt idx="4">
                  <c:v>104.5</c:v>
                </c:pt>
                <c:pt idx="5">
                  <c:v>102.5</c:v>
                </c:pt>
                <c:pt idx="6">
                  <c:v>102.9</c:v>
                </c:pt>
                <c:pt idx="7">
                  <c:v>101.6</c:v>
                </c:pt>
                <c:pt idx="8">
                  <c:v>101.2</c:v>
                </c:pt>
                <c:pt idx="9">
                  <c:v>100.4</c:v>
                </c:pt>
                <c:pt idx="10" formatCode="General">
                  <c:v>100.8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9D-477B-B63C-6FC8A309D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794432"/>
        <c:axId val="1"/>
      </c:lineChart>
      <c:catAx>
        <c:axId val="2997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99794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3776513581735295E-2"/>
          <c:y val="0.8136564547078674"/>
          <c:w val="0.92911370229439028"/>
          <c:h val="0.12615860517435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 teljes munkaidőben foglalkoztatottak havi átlagkeresete</a:t>
            </a:r>
            <a:r>
              <a:rPr lang="hu-HU" b="1"/>
              <a:t> nemzetgazdasági áganként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/>
              <a:t>(előző év=100)</a:t>
            </a:r>
            <a:endParaRPr lang="en-US" b="1"/>
          </a:p>
        </c:rich>
      </c:tx>
      <c:layout>
        <c:manualLayout>
          <c:xMode val="edge"/>
          <c:yMode val="edge"/>
          <c:x val="0.17671726030732454"/>
          <c:y val="3.84816357167086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946619848538828E-2"/>
          <c:y val="5.3408122638157078E-2"/>
          <c:w val="0.94443696131870847"/>
          <c:h val="0.61332542249038047"/>
        </c:manualLayout>
      </c:layout>
      <c:lineChart>
        <c:grouping val="standard"/>
        <c:varyColors val="0"/>
        <c:ser>
          <c:idx val="0"/>
          <c:order val="0"/>
          <c:tx>
            <c:strRef>
              <c:f>Munka1!$B$33</c:f>
              <c:strCache>
                <c:ptCount val="1"/>
                <c:pt idx="0">
                  <c:v>Mezőgazdaság, erdőgazdálkodás, halászat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Munka1!$C$33:$M$33</c:f>
              <c:numCache>
                <c:formatCode>General</c:formatCode>
                <c:ptCount val="11"/>
                <c:pt idx="0">
                  <c:v>102.7</c:v>
                </c:pt>
                <c:pt idx="1">
                  <c:v>107.7</c:v>
                </c:pt>
                <c:pt idx="2">
                  <c:v>104</c:v>
                </c:pt>
                <c:pt idx="3">
                  <c:v>100.9</c:v>
                </c:pt>
                <c:pt idx="4">
                  <c:v>105.2</c:v>
                </c:pt>
                <c:pt idx="5">
                  <c:v>105</c:v>
                </c:pt>
                <c:pt idx="6">
                  <c:v>104.9</c:v>
                </c:pt>
                <c:pt idx="7">
                  <c:v>109.7</c:v>
                </c:pt>
                <c:pt idx="8" formatCode="0.0">
                  <c:v>112.84418152399806</c:v>
                </c:pt>
                <c:pt idx="9">
                  <c:v>111.5</c:v>
                </c:pt>
                <c:pt idx="10" formatCode="#\ ##0.0">
                  <c:v>114.1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AE-448F-908C-0189EF7B4375}"/>
            </c:ext>
          </c:extLst>
        </c:ser>
        <c:ser>
          <c:idx val="1"/>
          <c:order val="1"/>
          <c:tx>
            <c:strRef>
              <c:f>Munka1!$B$34</c:f>
              <c:strCache>
                <c:ptCount val="1"/>
                <c:pt idx="0">
                  <c:v>Ipar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Munka1!$C$34:$M$34</c:f>
              <c:numCache>
                <c:formatCode>General</c:formatCode>
                <c:ptCount val="11"/>
                <c:pt idx="0">
                  <c:v>104.5</c:v>
                </c:pt>
                <c:pt idx="1">
                  <c:v>109.6</c:v>
                </c:pt>
                <c:pt idx="2">
                  <c:v>107.9</c:v>
                </c:pt>
                <c:pt idx="3">
                  <c:v>105.4</c:v>
                </c:pt>
                <c:pt idx="4">
                  <c:v>105.9</c:v>
                </c:pt>
                <c:pt idx="5">
                  <c:v>104.3</c:v>
                </c:pt>
                <c:pt idx="6">
                  <c:v>104</c:v>
                </c:pt>
                <c:pt idx="7">
                  <c:v>107</c:v>
                </c:pt>
                <c:pt idx="8" formatCode="0.0">
                  <c:v>111.71465608094103</c:v>
                </c:pt>
                <c:pt idx="9">
                  <c:v>110.6</c:v>
                </c:pt>
                <c:pt idx="10" formatCode="#\ ##0.0">
                  <c:v>112.6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AE-448F-908C-0189EF7B4375}"/>
            </c:ext>
          </c:extLst>
        </c:ser>
        <c:ser>
          <c:idx val="2"/>
          <c:order val="2"/>
          <c:tx>
            <c:strRef>
              <c:f>Munka1!$B$35</c:f>
              <c:strCache>
                <c:ptCount val="1"/>
                <c:pt idx="0">
                  <c:v>Építőipar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Munka1!$C$35:$M$35</c:f>
              <c:numCache>
                <c:formatCode>General</c:formatCode>
                <c:ptCount val="11"/>
                <c:pt idx="0">
                  <c:v>103.8</c:v>
                </c:pt>
                <c:pt idx="1">
                  <c:v>104.5</c:v>
                </c:pt>
                <c:pt idx="2">
                  <c:v>102.2</c:v>
                </c:pt>
                <c:pt idx="3">
                  <c:v>98.6</c:v>
                </c:pt>
                <c:pt idx="4">
                  <c:v>109.6</c:v>
                </c:pt>
                <c:pt idx="5">
                  <c:v>104.5</c:v>
                </c:pt>
                <c:pt idx="6">
                  <c:v>106.1</c:v>
                </c:pt>
                <c:pt idx="7">
                  <c:v>103.7</c:v>
                </c:pt>
                <c:pt idx="8" formatCode="0.0">
                  <c:v>113.13855932178673</c:v>
                </c:pt>
                <c:pt idx="9">
                  <c:v>112.9</c:v>
                </c:pt>
                <c:pt idx="10" formatCode="#\ ##0.0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AE-448F-908C-0189EF7B4375}"/>
            </c:ext>
          </c:extLst>
        </c:ser>
        <c:ser>
          <c:idx val="3"/>
          <c:order val="3"/>
          <c:tx>
            <c:strRef>
              <c:f>Munka1!$B$36</c:f>
              <c:strCache>
                <c:ptCount val="1"/>
                <c:pt idx="0">
                  <c:v>Kereskedelem, gépjárműjavítás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Munka1!$C$36:$M$36</c:f>
              <c:numCache>
                <c:formatCode>General</c:formatCode>
                <c:ptCount val="11"/>
                <c:pt idx="0">
                  <c:v>102.5</c:v>
                </c:pt>
                <c:pt idx="1">
                  <c:v>109.1</c:v>
                </c:pt>
                <c:pt idx="2">
                  <c:v>107.9</c:v>
                </c:pt>
                <c:pt idx="3">
                  <c:v>103.9</c:v>
                </c:pt>
                <c:pt idx="4">
                  <c:v>103.6</c:v>
                </c:pt>
                <c:pt idx="5">
                  <c:v>102.9</c:v>
                </c:pt>
                <c:pt idx="6">
                  <c:v>102.8</c:v>
                </c:pt>
                <c:pt idx="7">
                  <c:v>107.6</c:v>
                </c:pt>
                <c:pt idx="8" formatCode="0.0">
                  <c:v>112.34555152863017</c:v>
                </c:pt>
                <c:pt idx="9">
                  <c:v>111.8</c:v>
                </c:pt>
                <c:pt idx="10" formatCode="#\ ##0.0">
                  <c:v>112.8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AE-448F-908C-0189EF7B4375}"/>
            </c:ext>
          </c:extLst>
        </c:ser>
        <c:ser>
          <c:idx val="4"/>
          <c:order val="4"/>
          <c:tx>
            <c:strRef>
              <c:f>Munka1!$B$37</c:f>
              <c:strCache>
                <c:ptCount val="1"/>
                <c:pt idx="0">
                  <c:v>Szállítás, raktározás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Munka1!$C$37:$M$37</c:f>
              <c:numCache>
                <c:formatCode>General</c:formatCode>
                <c:ptCount val="11"/>
                <c:pt idx="0">
                  <c:v>105.6</c:v>
                </c:pt>
                <c:pt idx="1">
                  <c:v>108</c:v>
                </c:pt>
                <c:pt idx="2">
                  <c:v>104.9</c:v>
                </c:pt>
                <c:pt idx="3">
                  <c:v>101.4</c:v>
                </c:pt>
                <c:pt idx="4">
                  <c:v>103.6</c:v>
                </c:pt>
                <c:pt idx="5">
                  <c:v>103</c:v>
                </c:pt>
                <c:pt idx="6">
                  <c:v>103.9</c:v>
                </c:pt>
                <c:pt idx="7">
                  <c:v>105.1</c:v>
                </c:pt>
                <c:pt idx="8" formatCode="0.0">
                  <c:v>112.90319384806371</c:v>
                </c:pt>
                <c:pt idx="9">
                  <c:v>111.2</c:v>
                </c:pt>
                <c:pt idx="10" formatCode="#\ ##0.0">
                  <c:v>109.9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AE-448F-908C-0189EF7B4375}"/>
            </c:ext>
          </c:extLst>
        </c:ser>
        <c:ser>
          <c:idx val="5"/>
          <c:order val="5"/>
          <c:tx>
            <c:strRef>
              <c:f>Munka1!$B$38</c:f>
              <c:strCache>
                <c:ptCount val="1"/>
                <c:pt idx="0">
                  <c:v>Szálláshely-szolgáltatás, vendéglátás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Munka1!$C$38:$M$38</c:f>
              <c:numCache>
                <c:formatCode>General</c:formatCode>
                <c:ptCount val="11"/>
                <c:pt idx="0">
                  <c:v>101.9</c:v>
                </c:pt>
                <c:pt idx="1">
                  <c:v>103.3</c:v>
                </c:pt>
                <c:pt idx="2">
                  <c:v>100.2</c:v>
                </c:pt>
                <c:pt idx="3">
                  <c:v>101.9</c:v>
                </c:pt>
                <c:pt idx="4">
                  <c:v>105.5</c:v>
                </c:pt>
                <c:pt idx="5">
                  <c:v>104.2</c:v>
                </c:pt>
                <c:pt idx="6">
                  <c:v>103.1</c:v>
                </c:pt>
                <c:pt idx="7">
                  <c:v>106.9</c:v>
                </c:pt>
                <c:pt idx="8" formatCode="0.0">
                  <c:v>114.16570335359791</c:v>
                </c:pt>
                <c:pt idx="9">
                  <c:v>112.6</c:v>
                </c:pt>
                <c:pt idx="10" formatCode="#\ ##0.0">
                  <c:v>111.7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AE-448F-908C-0189EF7B4375}"/>
            </c:ext>
          </c:extLst>
        </c:ser>
        <c:ser>
          <c:idx val="6"/>
          <c:order val="6"/>
          <c:tx>
            <c:strRef>
              <c:f>Munka1!$B$39</c:f>
              <c:strCache>
                <c:ptCount val="1"/>
                <c:pt idx="0">
                  <c:v>Információ, kommunikáció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Munka1!$C$39:$M$39</c:f>
              <c:numCache>
                <c:formatCode>General</c:formatCode>
                <c:ptCount val="11"/>
                <c:pt idx="0">
                  <c:v>103.1</c:v>
                </c:pt>
                <c:pt idx="1">
                  <c:v>105.4</c:v>
                </c:pt>
                <c:pt idx="2">
                  <c:v>117</c:v>
                </c:pt>
                <c:pt idx="3">
                  <c:v>104.7</c:v>
                </c:pt>
                <c:pt idx="4">
                  <c:v>106.9</c:v>
                </c:pt>
                <c:pt idx="5">
                  <c:v>105.3</c:v>
                </c:pt>
                <c:pt idx="6">
                  <c:v>102.4</c:v>
                </c:pt>
                <c:pt idx="7">
                  <c:v>105.8</c:v>
                </c:pt>
                <c:pt idx="8" formatCode="0.0">
                  <c:v>106.47386297445969</c:v>
                </c:pt>
                <c:pt idx="9">
                  <c:v>109.5</c:v>
                </c:pt>
                <c:pt idx="10" formatCode="#\ ##0.0">
                  <c:v>110.6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AAE-448F-908C-0189EF7B4375}"/>
            </c:ext>
          </c:extLst>
        </c:ser>
        <c:ser>
          <c:idx val="7"/>
          <c:order val="7"/>
          <c:tx>
            <c:strRef>
              <c:f>Munka1!$B$40</c:f>
              <c:strCache>
                <c:ptCount val="1"/>
                <c:pt idx="0">
                  <c:v>Pénzügyi, biztosítási tevékenység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Munka1!$C$40:$M$40</c:f>
              <c:numCache>
                <c:formatCode>General</c:formatCode>
                <c:ptCount val="11"/>
                <c:pt idx="0">
                  <c:v>100.1</c:v>
                </c:pt>
                <c:pt idx="1">
                  <c:v>106.1</c:v>
                </c:pt>
                <c:pt idx="2">
                  <c:v>117.5</c:v>
                </c:pt>
                <c:pt idx="3">
                  <c:v>101.3</c:v>
                </c:pt>
                <c:pt idx="4">
                  <c:v>105.3</c:v>
                </c:pt>
                <c:pt idx="5">
                  <c:v>103.3</c:v>
                </c:pt>
                <c:pt idx="6">
                  <c:v>101.6</c:v>
                </c:pt>
                <c:pt idx="7">
                  <c:v>106.7</c:v>
                </c:pt>
                <c:pt idx="8" formatCode="0.0">
                  <c:v>108.1976918768264</c:v>
                </c:pt>
                <c:pt idx="9">
                  <c:v>108.3</c:v>
                </c:pt>
                <c:pt idx="10" formatCode="#\ ##0.0">
                  <c:v>107.5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AAE-448F-908C-0189EF7B4375}"/>
            </c:ext>
          </c:extLst>
        </c:ser>
        <c:ser>
          <c:idx val="8"/>
          <c:order val="8"/>
          <c:tx>
            <c:strRef>
              <c:f>Munka1!$B$41</c:f>
              <c:strCache>
                <c:ptCount val="1"/>
                <c:pt idx="0">
                  <c:v>Ingatlanügyletek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Munka1!$C$41:$M$41</c:f>
              <c:numCache>
                <c:formatCode>General</c:formatCode>
                <c:ptCount val="11"/>
                <c:pt idx="0">
                  <c:v>104.7</c:v>
                </c:pt>
                <c:pt idx="1">
                  <c:v>106.8</c:v>
                </c:pt>
                <c:pt idx="2">
                  <c:v>103</c:v>
                </c:pt>
                <c:pt idx="3">
                  <c:v>113.8</c:v>
                </c:pt>
                <c:pt idx="4">
                  <c:v>96.8</c:v>
                </c:pt>
                <c:pt idx="5">
                  <c:v>102.1</c:v>
                </c:pt>
                <c:pt idx="6">
                  <c:v>103.3</c:v>
                </c:pt>
                <c:pt idx="7">
                  <c:v>109.9</c:v>
                </c:pt>
                <c:pt idx="8" formatCode="0.0">
                  <c:v>117.62499838830453</c:v>
                </c:pt>
                <c:pt idx="9">
                  <c:v>115.7</c:v>
                </c:pt>
                <c:pt idx="10" formatCode="#\ ##0.0">
                  <c:v>106.8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AAE-448F-908C-0189EF7B4375}"/>
            </c:ext>
          </c:extLst>
        </c:ser>
        <c:ser>
          <c:idx val="9"/>
          <c:order val="9"/>
          <c:tx>
            <c:strRef>
              <c:f>Munka1!$B$42</c:f>
              <c:strCache>
                <c:ptCount val="1"/>
                <c:pt idx="0">
                  <c:v>Szakmai, tudományos, műszaki tevékenység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Munka1!$C$42:$M$42</c:f>
              <c:numCache>
                <c:formatCode>General</c:formatCode>
                <c:ptCount val="11"/>
                <c:pt idx="0">
                  <c:v>104.7</c:v>
                </c:pt>
                <c:pt idx="1">
                  <c:v>106.4</c:v>
                </c:pt>
                <c:pt idx="2">
                  <c:v>109.9</c:v>
                </c:pt>
                <c:pt idx="3">
                  <c:v>107.9</c:v>
                </c:pt>
                <c:pt idx="4">
                  <c:v>99.6</c:v>
                </c:pt>
                <c:pt idx="5">
                  <c:v>106.9</c:v>
                </c:pt>
                <c:pt idx="6">
                  <c:v>107</c:v>
                </c:pt>
                <c:pt idx="7">
                  <c:v>107.8</c:v>
                </c:pt>
                <c:pt idx="8" formatCode="0.0">
                  <c:v>110.08749837579251</c:v>
                </c:pt>
                <c:pt idx="9">
                  <c:v>107.9</c:v>
                </c:pt>
                <c:pt idx="10" formatCode="#\ ##0.0">
                  <c:v>112.8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AAE-448F-908C-0189EF7B4375}"/>
            </c:ext>
          </c:extLst>
        </c:ser>
        <c:ser>
          <c:idx val="10"/>
          <c:order val="10"/>
          <c:tx>
            <c:strRef>
              <c:f>Munka1!$B$43</c:f>
              <c:strCache>
                <c:ptCount val="1"/>
                <c:pt idx="0">
                  <c:v>Adminisztratív és szolgáltatást támogató tevékenység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Munka1!$C$43:$M$43</c:f>
              <c:numCache>
                <c:formatCode>General</c:formatCode>
                <c:ptCount val="11"/>
                <c:pt idx="0">
                  <c:v>101.9</c:v>
                </c:pt>
                <c:pt idx="1">
                  <c:v>102.7</c:v>
                </c:pt>
                <c:pt idx="2">
                  <c:v>101.5</c:v>
                </c:pt>
                <c:pt idx="3">
                  <c:v>102.5</c:v>
                </c:pt>
                <c:pt idx="4">
                  <c:v>104.6</c:v>
                </c:pt>
                <c:pt idx="5">
                  <c:v>106.9</c:v>
                </c:pt>
                <c:pt idx="6">
                  <c:v>109.2</c:v>
                </c:pt>
                <c:pt idx="7">
                  <c:v>110.3</c:v>
                </c:pt>
                <c:pt idx="8" formatCode="0.0">
                  <c:v>114.32311092360365</c:v>
                </c:pt>
                <c:pt idx="9">
                  <c:v>114</c:v>
                </c:pt>
                <c:pt idx="10" formatCode="#\ ##0.0">
                  <c:v>111.6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AAE-448F-908C-0189EF7B4375}"/>
            </c:ext>
          </c:extLst>
        </c:ser>
        <c:ser>
          <c:idx val="11"/>
          <c:order val="11"/>
          <c:tx>
            <c:strRef>
              <c:f>Munka1!$B$44</c:f>
              <c:strCache>
                <c:ptCount val="1"/>
                <c:pt idx="0">
                  <c:v>Közigazgatás, védelem; kötelező társadalombiztosítás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Munka1!$C$44:$M$44</c:f>
              <c:numCache>
                <c:formatCode>General</c:formatCode>
                <c:ptCount val="11"/>
                <c:pt idx="0">
                  <c:v>91.4</c:v>
                </c:pt>
                <c:pt idx="1">
                  <c:v>112.3</c:v>
                </c:pt>
                <c:pt idx="2">
                  <c:v>103.6</c:v>
                </c:pt>
                <c:pt idx="3">
                  <c:v>98.4</c:v>
                </c:pt>
                <c:pt idx="4">
                  <c:v>106.4</c:v>
                </c:pt>
                <c:pt idx="5">
                  <c:v>101.3</c:v>
                </c:pt>
                <c:pt idx="6">
                  <c:v>107.7</c:v>
                </c:pt>
                <c:pt idx="7">
                  <c:v>112.6</c:v>
                </c:pt>
                <c:pt idx="8" formatCode="0.0">
                  <c:v>114.52796207616176</c:v>
                </c:pt>
                <c:pt idx="9">
                  <c:v>109.5</c:v>
                </c:pt>
                <c:pt idx="10" formatCode="#\ ##0.0">
                  <c:v>112.6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AAE-448F-908C-0189EF7B4375}"/>
            </c:ext>
          </c:extLst>
        </c:ser>
        <c:ser>
          <c:idx val="12"/>
          <c:order val="12"/>
          <c:tx>
            <c:strRef>
              <c:f>Munka1!$B$45</c:f>
              <c:strCache>
                <c:ptCount val="1"/>
                <c:pt idx="0">
                  <c:v>Oktatás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Munka1!$C$45:$M$45</c:f>
              <c:numCache>
                <c:formatCode>General</c:formatCode>
                <c:ptCount val="11"/>
                <c:pt idx="0">
                  <c:v>98.5</c:v>
                </c:pt>
                <c:pt idx="1">
                  <c:v>108.8</c:v>
                </c:pt>
                <c:pt idx="2">
                  <c:v>96.7</c:v>
                </c:pt>
                <c:pt idx="3">
                  <c:v>99.9</c:v>
                </c:pt>
                <c:pt idx="4">
                  <c:v>110.6</c:v>
                </c:pt>
                <c:pt idx="5">
                  <c:v>113.4</c:v>
                </c:pt>
                <c:pt idx="6">
                  <c:v>105</c:v>
                </c:pt>
                <c:pt idx="7">
                  <c:v>107.8</c:v>
                </c:pt>
                <c:pt idx="8" formatCode="0.0">
                  <c:v>108.45802672654854</c:v>
                </c:pt>
                <c:pt idx="9">
                  <c:v>107.8</c:v>
                </c:pt>
                <c:pt idx="10" formatCode="#\ ##0.0">
                  <c:v>104.3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AAE-448F-908C-0189EF7B4375}"/>
            </c:ext>
          </c:extLst>
        </c:ser>
        <c:ser>
          <c:idx val="13"/>
          <c:order val="13"/>
          <c:tx>
            <c:strRef>
              <c:f>Munka1!$B$46</c:f>
              <c:strCache>
                <c:ptCount val="1"/>
                <c:pt idx="0">
                  <c:v>Humán-egészségügyi, szociális ellátás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Munka1!$C$46:$M$46</c:f>
              <c:numCache>
                <c:formatCode>General</c:formatCode>
                <c:ptCount val="11"/>
                <c:pt idx="0">
                  <c:v>98.2</c:v>
                </c:pt>
                <c:pt idx="1">
                  <c:v>94.6</c:v>
                </c:pt>
                <c:pt idx="2">
                  <c:v>104.5</c:v>
                </c:pt>
                <c:pt idx="3">
                  <c:v>92.7</c:v>
                </c:pt>
                <c:pt idx="4">
                  <c:v>100.2</c:v>
                </c:pt>
                <c:pt idx="5">
                  <c:v>94.6</c:v>
                </c:pt>
                <c:pt idx="6">
                  <c:v>102.6</c:v>
                </c:pt>
                <c:pt idx="7">
                  <c:v>106.9</c:v>
                </c:pt>
                <c:pt idx="8" formatCode="0.0">
                  <c:v>119.80959640624422</c:v>
                </c:pt>
                <c:pt idx="9">
                  <c:v>117.7</c:v>
                </c:pt>
                <c:pt idx="10" formatCode="#\ ##0.0">
                  <c:v>112.4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AAE-448F-908C-0189EF7B4375}"/>
            </c:ext>
          </c:extLst>
        </c:ser>
        <c:ser>
          <c:idx val="14"/>
          <c:order val="14"/>
          <c:tx>
            <c:strRef>
              <c:f>Munka1!$B$47</c:f>
              <c:strCache>
                <c:ptCount val="1"/>
                <c:pt idx="0">
                  <c:v>Művészet, szórakoztatás, szabad idő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Munka1!$C$47:$M$47</c:f>
              <c:numCache>
                <c:formatCode>General</c:formatCode>
                <c:ptCount val="11"/>
                <c:pt idx="0">
                  <c:v>99.9</c:v>
                </c:pt>
                <c:pt idx="1">
                  <c:v>106.7</c:v>
                </c:pt>
                <c:pt idx="2">
                  <c:v>105.1</c:v>
                </c:pt>
                <c:pt idx="3">
                  <c:v>105.5</c:v>
                </c:pt>
                <c:pt idx="4">
                  <c:v>104.4</c:v>
                </c:pt>
                <c:pt idx="5">
                  <c:v>104.3</c:v>
                </c:pt>
                <c:pt idx="6">
                  <c:v>94.2</c:v>
                </c:pt>
                <c:pt idx="7">
                  <c:v>108.3</c:v>
                </c:pt>
                <c:pt idx="8" formatCode="0.0">
                  <c:v>127.09491407007822</c:v>
                </c:pt>
                <c:pt idx="9">
                  <c:v>115.4</c:v>
                </c:pt>
                <c:pt idx="10" formatCode="#\ ##0.0">
                  <c:v>111.9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AAE-448F-908C-0189EF7B4375}"/>
            </c:ext>
          </c:extLst>
        </c:ser>
        <c:ser>
          <c:idx val="15"/>
          <c:order val="15"/>
          <c:tx>
            <c:strRef>
              <c:f>Munka1!$B$48</c:f>
              <c:strCache>
                <c:ptCount val="1"/>
                <c:pt idx="0">
                  <c:v>Egyéb szolgáltatás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Munka1!$C$48:$M$48</c:f>
              <c:numCache>
                <c:formatCode>General</c:formatCode>
                <c:ptCount val="11"/>
                <c:pt idx="0">
                  <c:v>101.8</c:v>
                </c:pt>
                <c:pt idx="1">
                  <c:v>99.3</c:v>
                </c:pt>
                <c:pt idx="2">
                  <c:v>105.9</c:v>
                </c:pt>
                <c:pt idx="3">
                  <c:v>102.9</c:v>
                </c:pt>
                <c:pt idx="4">
                  <c:v>100.6</c:v>
                </c:pt>
                <c:pt idx="5">
                  <c:v>103.6</c:v>
                </c:pt>
                <c:pt idx="6">
                  <c:v>106.4</c:v>
                </c:pt>
                <c:pt idx="7">
                  <c:v>108.8</c:v>
                </c:pt>
                <c:pt idx="8" formatCode="0.0">
                  <c:v>117.72834986308465</c:v>
                </c:pt>
                <c:pt idx="9">
                  <c:v>112.9</c:v>
                </c:pt>
                <c:pt idx="10" formatCode="#\ ##0.0">
                  <c:v>113.8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AAE-448F-908C-0189EF7B4375}"/>
            </c:ext>
          </c:extLst>
        </c:ser>
        <c:ser>
          <c:idx val="16"/>
          <c:order val="16"/>
          <c:tx>
            <c:strRef>
              <c:f>Munka1!$B$49</c:f>
              <c:strCache>
                <c:ptCount val="1"/>
                <c:pt idx="0">
                  <c:v>Nemzetgazdaság összesen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Munka1!$C$32:$M$32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2018.</c:v>
                </c:pt>
                <c:pt idx="10">
                  <c:v>2019.</c:v>
                </c:pt>
              </c:strCache>
            </c:strRef>
          </c:cat>
          <c:val>
            <c:numRef>
              <c:f>Munka1!$C$49:$M$49</c:f>
              <c:numCache>
                <c:formatCode>General</c:formatCode>
                <c:ptCount val="11"/>
                <c:pt idx="0">
                  <c:v>101.8</c:v>
                </c:pt>
                <c:pt idx="1">
                  <c:v>106.8</c:v>
                </c:pt>
                <c:pt idx="2">
                  <c:v>106.4</c:v>
                </c:pt>
                <c:pt idx="3">
                  <c:v>102.1</c:v>
                </c:pt>
                <c:pt idx="4">
                  <c:v>104.9</c:v>
                </c:pt>
                <c:pt idx="5">
                  <c:v>103</c:v>
                </c:pt>
                <c:pt idx="6">
                  <c:v>104.3</c:v>
                </c:pt>
                <c:pt idx="7">
                  <c:v>107.8</c:v>
                </c:pt>
                <c:pt idx="8" formatCode="0.0">
                  <c:v>112.85995257434027</c:v>
                </c:pt>
                <c:pt idx="9">
                  <c:v>111.3</c:v>
                </c:pt>
                <c:pt idx="10">
                  <c:v>111.4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AAE-448F-908C-0189EF7B4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455696"/>
        <c:axId val="1"/>
      </c:lineChart>
      <c:catAx>
        <c:axId val="3014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1455696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216504999418994E-2"/>
          <c:y val="0.75376112358090885"/>
          <c:w val="0.94129226819240697"/>
          <c:h val="0.2242493702952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0.07109</cdr:x>
      <cdr:y>0.89721</cdr:y>
    </cdr:from>
    <cdr:to>
      <cdr:x>0.62062</cdr:x>
      <cdr:y>0.95419</cdr:y>
    </cdr:to>
    <cdr:sp macro="" textlink="">
      <cdr:nvSpPr>
        <cdr:cNvPr id="2" name="Téglalap 1"/>
        <cdr:cNvSpPr/>
      </cdr:nvSpPr>
      <cdr:spPr>
        <a:xfrm xmlns:a="http://schemas.openxmlformats.org/drawingml/2006/main">
          <a:off x="424607" y="3194467"/>
          <a:ext cx="3282230" cy="20288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hu-HU" sz="11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Forrás: KSH, saját szerkesztés *saját becslés</a:t>
          </a:r>
          <a:endParaRPr lang="hu-HU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30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200800" cy="2160240"/>
          </a:xfrm>
        </p:spPr>
        <p:txBody>
          <a:bodyPr/>
          <a:lstStyle/>
          <a:p>
            <a:r>
              <a:rPr lang="hu-HU" sz="3600" dirty="0"/>
              <a:t>"Minőségi munkát, </a:t>
            </a:r>
            <a:br>
              <a:rPr lang="hu-HU" sz="3600" dirty="0"/>
            </a:br>
            <a:br>
              <a:rPr lang="hu-HU" sz="3600" dirty="0"/>
            </a:br>
            <a:r>
              <a:rPr lang="hu-HU" sz="3600" dirty="0"/>
              <a:t>minőségi munkahelyeket!„</a:t>
            </a:r>
            <a:br>
              <a:rPr lang="hu-HU" sz="3600" dirty="0"/>
            </a:br>
            <a:br>
              <a:rPr lang="hu-HU" sz="3600" dirty="0"/>
            </a:br>
            <a:br>
              <a:rPr lang="hu-HU" sz="3600" dirty="0">
                <a:solidFill>
                  <a:srgbClr val="FF0000"/>
                </a:solidFill>
              </a:rPr>
            </a:br>
            <a:r>
              <a:rPr lang="hu-HU" sz="2400" i="1" dirty="0">
                <a:solidFill>
                  <a:schemeClr val="tx1"/>
                </a:solidFill>
              </a:rPr>
              <a:t>2021. MÁRCIUS 5</a:t>
            </a:r>
            <a:r>
              <a:rPr lang="hu-HU" sz="2000" i="1" dirty="0">
                <a:solidFill>
                  <a:schemeClr val="tx1"/>
                </a:solidFill>
              </a:rPr>
              <a:t>.</a:t>
            </a:r>
            <a:br>
              <a:rPr lang="hu-HU" sz="2000" i="1" dirty="0">
                <a:solidFill>
                  <a:schemeClr val="tx1"/>
                </a:solidFill>
              </a:rPr>
            </a:br>
            <a:br>
              <a:rPr lang="hu-HU" sz="2000" i="1" dirty="0">
                <a:solidFill>
                  <a:schemeClr val="tx1"/>
                </a:solidFill>
              </a:rPr>
            </a:br>
            <a:br>
              <a:rPr lang="hu-HU" sz="2000" i="1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Policy Agenda</a:t>
            </a:r>
            <a:r>
              <a:rPr lang="hu-HU" sz="2000" i="1" dirty="0">
                <a:solidFill>
                  <a:schemeClr val="tx1"/>
                </a:solidFill>
              </a:rPr>
              <a:t>…</a:t>
            </a:r>
            <a:br>
              <a:rPr lang="hu-HU" sz="2000" i="1" dirty="0">
                <a:solidFill>
                  <a:schemeClr val="tx1"/>
                </a:solidFill>
              </a:rPr>
            </a:br>
            <a:br>
              <a:rPr lang="hu-HU" sz="2000" i="1" dirty="0">
                <a:solidFill>
                  <a:schemeClr val="tx1"/>
                </a:solidFill>
              </a:rPr>
            </a:br>
            <a:br>
              <a:rPr lang="hu-HU" sz="2000" i="1" dirty="0"/>
            </a:br>
            <a:r>
              <a:rPr lang="hu-HU" sz="1200" i="1" dirty="0" err="1">
                <a:solidFill>
                  <a:schemeClr val="tx1"/>
                </a:solidFill>
              </a:rPr>
              <a:t>SzőllŐssy</a:t>
            </a:r>
            <a:r>
              <a:rPr lang="hu-HU" sz="1200" i="1" dirty="0">
                <a:solidFill>
                  <a:schemeClr val="tx1"/>
                </a:solidFill>
              </a:rPr>
              <a:t> Anita,</a:t>
            </a:r>
            <a:br>
              <a:rPr lang="hu-HU" sz="1200" i="1" dirty="0">
                <a:solidFill>
                  <a:schemeClr val="tx1"/>
                </a:solidFill>
              </a:rPr>
            </a:br>
            <a:r>
              <a:rPr lang="hu-HU" sz="1200" i="1" dirty="0">
                <a:solidFill>
                  <a:schemeClr val="tx1"/>
                </a:solidFill>
              </a:rPr>
              <a:t>Krausz Péter, </a:t>
            </a:r>
            <a:br>
              <a:rPr lang="hu-HU" sz="1200" i="1" dirty="0">
                <a:solidFill>
                  <a:schemeClr val="tx1"/>
                </a:solidFill>
              </a:rPr>
            </a:br>
            <a:r>
              <a:rPr lang="hu-HU" sz="1200" i="1" dirty="0">
                <a:solidFill>
                  <a:schemeClr val="tx1"/>
                </a:solidFill>
              </a:rPr>
              <a:t>Belyó Pál</a:t>
            </a:r>
            <a:br>
              <a:rPr lang="hu-HU" sz="1200" i="1" dirty="0">
                <a:solidFill>
                  <a:schemeClr val="tx1"/>
                </a:solidFill>
              </a:rPr>
            </a:br>
            <a:endParaRPr lang="hu-H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707904" y="1988840"/>
            <a:ext cx="4964211" cy="5090244"/>
          </a:xfrm>
        </p:spPr>
        <p:txBody>
          <a:bodyPr>
            <a:normAutofit/>
          </a:bodyPr>
          <a:lstStyle/>
          <a:p>
            <a:r>
              <a:rPr lang="hu-HU" sz="2000" b="1" dirty="0"/>
              <a:t>A végzett munka minőségével kapcsolatos</a:t>
            </a:r>
            <a:r>
              <a:rPr lang="hu-HU" sz="2000" dirty="0"/>
              <a:t> szorosan összefüggő területek az un. atipikus munkavégzés, a </a:t>
            </a:r>
            <a:r>
              <a:rPr lang="hu-HU" sz="2000" b="1" dirty="0"/>
              <a:t>műszakrend, a foglalkoztatási viszony, illetve foglalkoztatási forma</a:t>
            </a:r>
          </a:p>
          <a:p>
            <a:endParaRPr lang="hu-HU" sz="2000" b="1" dirty="0"/>
          </a:p>
          <a:p>
            <a:pPr marL="0" indent="0">
              <a:buNone/>
            </a:pPr>
            <a:endParaRPr lang="hu-HU" sz="2000" b="1" dirty="0"/>
          </a:p>
          <a:p>
            <a:r>
              <a:rPr lang="hu-HU" sz="2000" dirty="0"/>
              <a:t>A hazai </a:t>
            </a:r>
            <a:r>
              <a:rPr lang="hu-HU" sz="2000" b="1" dirty="0"/>
              <a:t>határozott idejű szerződéssel</a:t>
            </a:r>
            <a:r>
              <a:rPr lang="hu-HU" sz="2000" dirty="0"/>
              <a:t> dolgozók 2017. évi 9%-os aránya 4 százalékponttal elmaradt az uniós átlagtól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4812" y="1628800"/>
            <a:ext cx="3008313" cy="4691063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A potenciális munkaerő-tartalék kategóriák közül az alulfoglalkoztatottak nagyrészt részmunkaidőben dolgoznak</a:t>
            </a:r>
          </a:p>
          <a:p>
            <a:endParaRPr lang="hu-HU" sz="2000" dirty="0">
              <a:solidFill>
                <a:srgbClr val="FF0000"/>
              </a:solidFill>
            </a:endParaRPr>
          </a:p>
          <a:p>
            <a:endParaRPr lang="hu-HU" sz="2000" dirty="0">
              <a:solidFill>
                <a:srgbClr val="FF0000"/>
              </a:solidFill>
            </a:endParaRPr>
          </a:p>
          <a:p>
            <a:r>
              <a:rPr lang="hu-HU" sz="2000" dirty="0">
                <a:solidFill>
                  <a:srgbClr val="FF0000"/>
                </a:solidFill>
              </a:rPr>
              <a:t>A legfeljebb középfokú végzettségűek aránya az alulfoglalkoztatottak között 87%, míg a teljes népességen belül 80% volt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67975" y="116632"/>
            <a:ext cx="8876539" cy="864096"/>
          </a:xfrm>
        </p:spPr>
        <p:txBody>
          <a:bodyPr>
            <a:normAutofit/>
          </a:bodyPr>
          <a:lstStyle/>
          <a:p>
            <a:r>
              <a:rPr lang="hu-HU" dirty="0"/>
              <a:t>A foglalkoztatás formája és  „minőségi munka”</a:t>
            </a:r>
          </a:p>
        </p:txBody>
      </p:sp>
    </p:spTree>
    <p:extLst>
      <p:ext uri="{BB962C8B-B14F-4D97-AF65-F5344CB8AC3E}">
        <p14:creationId xmlns:p14="http://schemas.microsoft.com/office/powerpoint/2010/main" val="66706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67583" y="1729192"/>
            <a:ext cx="2520280" cy="4691063"/>
          </a:xfrm>
        </p:spPr>
        <p:txBody>
          <a:bodyPr>
            <a:noAutofit/>
          </a:bodyPr>
          <a:lstStyle/>
          <a:p>
            <a:r>
              <a:rPr lang="hu-HU" sz="1800" dirty="0"/>
              <a:t>A versenyszféra két legtöbb dolgozót foglalkoztató ágában – a </a:t>
            </a:r>
            <a:r>
              <a:rPr lang="hu-HU" sz="1800" dirty="0">
                <a:solidFill>
                  <a:srgbClr val="C00000"/>
                </a:solidFill>
              </a:rPr>
              <a:t>feldolgozóiparban</a:t>
            </a:r>
            <a:r>
              <a:rPr lang="hu-HU" sz="1800" dirty="0"/>
              <a:t>, és a kereskedelemben – a keresetnövekedés üteme eltérően alakult 2020 I. félévében. </a:t>
            </a:r>
          </a:p>
          <a:p>
            <a:endParaRPr lang="hu-HU" sz="1800" dirty="0"/>
          </a:p>
          <a:p>
            <a:r>
              <a:rPr lang="hu-HU" sz="1800" dirty="0"/>
              <a:t>A feldolgozóiparban áprilisban stagnálás, májusban csupán 5,0%-os növekedés valósult meg.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83305" y="260648"/>
            <a:ext cx="8444491" cy="86409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MINŐSÉGI </a:t>
            </a:r>
            <a:r>
              <a:rPr lang="hu-HU" dirty="0" err="1"/>
              <a:t>MUNKa</a:t>
            </a:r>
            <a:r>
              <a:rPr lang="hu-HU" dirty="0"/>
              <a:t> és a KERESETEK ALAKULÁSA 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222042"/>
              </p:ext>
            </p:extLst>
          </p:nvPr>
        </p:nvGraphicFramePr>
        <p:xfrm>
          <a:off x="2915816" y="1435100"/>
          <a:ext cx="6011980" cy="523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églalap 5"/>
          <p:cNvSpPr/>
          <p:nvPr/>
        </p:nvSpPr>
        <p:spPr>
          <a:xfrm>
            <a:off x="868386" y="6420255"/>
            <a:ext cx="2058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Forrás: KSH, saját szerkesztés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0926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65185"/>
            <a:ext cx="7652403" cy="864096"/>
          </a:xfrm>
        </p:spPr>
        <p:txBody>
          <a:bodyPr/>
          <a:lstStyle/>
          <a:p>
            <a:pPr algn="ctr"/>
            <a:r>
              <a:rPr lang="hu-HU" dirty="0"/>
              <a:t>A medián keresetek - </a:t>
            </a:r>
            <a:r>
              <a:rPr lang="hu-HU" sz="1800" dirty="0"/>
              <a:t>a </a:t>
            </a:r>
            <a:r>
              <a:rPr lang="hu-HU" sz="1800" dirty="0" err="1"/>
              <a:t>ksh</a:t>
            </a:r>
            <a:r>
              <a:rPr lang="hu-HU" sz="1800" dirty="0"/>
              <a:t> számításaiban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34178"/>
              </p:ext>
            </p:extLst>
          </p:nvPr>
        </p:nvGraphicFramePr>
        <p:xfrm>
          <a:off x="2843808" y="1556792"/>
          <a:ext cx="5904656" cy="480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unkalap" r:id="rId2" imgW="4657603" imgH="4019391" progId="Excel.Sheet.8">
                  <p:embed/>
                </p:oleObj>
              </mc:Choice>
              <mc:Fallback>
                <p:oleObj name="Munkalap" r:id="rId2" imgW="4657603" imgH="401939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3808" y="1556792"/>
                        <a:ext cx="5904656" cy="480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180020" y="2636912"/>
            <a:ext cx="2663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0000"/>
                </a:solidFill>
                <a:ea typeface="Calibri" panose="020F0502020204030204" pitchFamily="34" charset="0"/>
              </a:rPr>
              <a:t>Az évtized közepén a medián bér rendre a bruttó bérek 60-70%-a között volt,</a:t>
            </a:r>
          </a:p>
          <a:p>
            <a:r>
              <a:rPr lang="hu-HU" dirty="0">
                <a:solidFill>
                  <a:srgbClr val="FF0000"/>
                </a:solidFill>
              </a:rPr>
              <a:t>2019. évre 80%-</a:t>
            </a:r>
            <a:r>
              <a:rPr lang="hu-HU" dirty="0" err="1">
                <a:solidFill>
                  <a:srgbClr val="FF0000"/>
                </a:solidFill>
              </a:rPr>
              <a:t>ra</a:t>
            </a:r>
            <a:r>
              <a:rPr lang="hu-HU" dirty="0">
                <a:solidFill>
                  <a:srgbClr val="FF0000"/>
                </a:solidFill>
              </a:rPr>
              <a:t> emelkedett</a:t>
            </a:r>
          </a:p>
        </p:txBody>
      </p:sp>
      <p:sp>
        <p:nvSpPr>
          <p:cNvPr id="8" name="Téglalap 7"/>
          <p:cNvSpPr/>
          <p:nvPr/>
        </p:nvSpPr>
        <p:spPr>
          <a:xfrm>
            <a:off x="2843808" y="6362951"/>
            <a:ext cx="1938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>
                <a:solidFill>
                  <a:schemeClr val="dk1"/>
                </a:solidFill>
              </a:rPr>
              <a:t>Forrás: KSH, saját szerkesztés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86839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851057"/>
              </p:ext>
            </p:extLst>
          </p:nvPr>
        </p:nvGraphicFramePr>
        <p:xfrm>
          <a:off x="4139953" y="1340768"/>
          <a:ext cx="4680520" cy="5285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4938">
                  <a:extLst>
                    <a:ext uri="{9D8B030D-6E8A-4147-A177-3AD203B41FA5}">
                      <a16:colId xmlns:a16="http://schemas.microsoft.com/office/drawing/2014/main" val="202082328"/>
                    </a:ext>
                  </a:extLst>
                </a:gridCol>
                <a:gridCol w="1108749">
                  <a:extLst>
                    <a:ext uri="{9D8B030D-6E8A-4147-A177-3AD203B41FA5}">
                      <a16:colId xmlns:a16="http://schemas.microsoft.com/office/drawing/2014/main" val="1540863830"/>
                    </a:ext>
                  </a:extLst>
                </a:gridCol>
                <a:gridCol w="1276833">
                  <a:extLst>
                    <a:ext uri="{9D8B030D-6E8A-4147-A177-3AD203B41FA5}">
                      <a16:colId xmlns:a16="http://schemas.microsoft.com/office/drawing/2014/main" val="3870845575"/>
                    </a:ext>
                  </a:extLst>
                </a:gridCol>
              </a:tblGrid>
              <a:tr h="44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Nemzetgazdaság összesen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Versenyszféra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6855219"/>
                  </a:ext>
                </a:extLst>
              </a:tr>
              <a:tr h="22023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nemek szerint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40277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férfiak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70%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68%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646437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nők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77%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70%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808557"/>
                  </a:ext>
                </a:extLst>
              </a:tr>
              <a:tr h="22023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foglalkoztató településtípusa szerint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567139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Főváros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76%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66%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7365311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község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77%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74%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2960108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megyei jogú város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79%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77%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444849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    város (nem MJV)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76%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74%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7315913"/>
                  </a:ext>
                </a:extLst>
              </a:tr>
              <a:tr h="22023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korosztályok szerint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937010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25 év alatt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87%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85%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6143819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26-35 év között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77%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73%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21714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36-45 év között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72%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65%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6265909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46-55 év között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74%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69%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3297580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55 év felett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73%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69%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2318290"/>
                  </a:ext>
                </a:extLst>
              </a:tr>
              <a:tr h="22023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iskolai végzettség szerint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932353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8 osztály vagy alatta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88%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88%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6493519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szakiskola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87%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85%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2639018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szakmunkásképző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84%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84%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8424567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szakközépiskola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82%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81%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3745446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gimnázium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81%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80%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783009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főiskola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83%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77%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4007619"/>
                  </a:ext>
                </a:extLst>
              </a:tr>
              <a:tr h="22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   egyetem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75%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74%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542420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683568" y="1532267"/>
            <a:ext cx="3008313" cy="4691063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/>
              <a:t>A PA 2018-ban végzett vizsgálatában </a:t>
            </a:r>
            <a:r>
              <a:rPr lang="hu-HU" dirty="0">
                <a:solidFill>
                  <a:srgbClr val="C00000"/>
                </a:solidFill>
              </a:rPr>
              <a:t>a medián-bér az átlagbérnek 74%-át tette ki</a:t>
            </a:r>
            <a:r>
              <a:rPr lang="hu-HU" dirty="0"/>
              <a:t>. Ez az arány a közszférában dolgozók körében 87%-os érték, míg a versenyszférában 69% volt. 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medián és az átlagbér ilyen kapcsolata azt mutatja, hogy a tényadatok alapján Magyarországon 100 dolgozóból 69 jövedelme nem érte el az átlagot. A versenyszférában dolgozók esetében ez 73 dolgozóra volt igaz. Nemek alapján a férfiaknál az átlagbérnek 70%-át tette ki a mediánbér, míg a nőknél 77%-át.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9552" y="156035"/>
            <a:ext cx="8372483" cy="864096"/>
          </a:xfrm>
        </p:spPr>
        <p:txBody>
          <a:bodyPr/>
          <a:lstStyle/>
          <a:p>
            <a:r>
              <a:rPr lang="hu-HU" dirty="0"/>
              <a:t>Hány százaléka a mediánbér az átlagbérnek? </a:t>
            </a:r>
          </a:p>
        </p:txBody>
      </p:sp>
      <p:sp>
        <p:nvSpPr>
          <p:cNvPr id="6" name="Téglalap 5"/>
          <p:cNvSpPr/>
          <p:nvPr/>
        </p:nvSpPr>
        <p:spPr>
          <a:xfrm>
            <a:off x="659519" y="6219330"/>
            <a:ext cx="34506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Forrás: a Policy Agenda számítása</a:t>
            </a: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5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71163"/>
              </p:ext>
            </p:extLst>
          </p:nvPr>
        </p:nvGraphicFramePr>
        <p:xfrm>
          <a:off x="4716015" y="1772822"/>
          <a:ext cx="3742420" cy="4281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46">
                  <a:extLst>
                    <a:ext uri="{9D8B030D-6E8A-4147-A177-3AD203B41FA5}">
                      <a16:colId xmlns:a16="http://schemas.microsoft.com/office/drawing/2014/main" val="758548304"/>
                    </a:ext>
                  </a:extLst>
                </a:gridCol>
                <a:gridCol w="777646">
                  <a:extLst>
                    <a:ext uri="{9D8B030D-6E8A-4147-A177-3AD203B41FA5}">
                      <a16:colId xmlns:a16="http://schemas.microsoft.com/office/drawing/2014/main" val="1794396079"/>
                    </a:ext>
                  </a:extLst>
                </a:gridCol>
                <a:gridCol w="1150268">
                  <a:extLst>
                    <a:ext uri="{9D8B030D-6E8A-4147-A177-3AD203B41FA5}">
                      <a16:colId xmlns:a16="http://schemas.microsoft.com/office/drawing/2014/main" val="1859363297"/>
                    </a:ext>
                  </a:extLst>
                </a:gridCol>
                <a:gridCol w="1036860">
                  <a:extLst>
                    <a:ext uri="{9D8B030D-6E8A-4147-A177-3AD203B41FA5}">
                      <a16:colId xmlns:a16="http://schemas.microsoft.com/office/drawing/2014/main" val="390579463"/>
                    </a:ext>
                  </a:extLst>
                </a:gridCol>
              </a:tblGrid>
              <a:tr h="133791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Év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A sztrájkok száma</a:t>
                      </a:r>
                      <a:endParaRPr lang="hu-H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 sztrájkokban részt vevők száma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 kiesett munkarórák száma, ezer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2456801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2010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7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3 263</a:t>
                      </a:r>
                      <a:endParaRPr lang="hu-H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133,1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3235826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2011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1</a:t>
                      </a:r>
                      <a:endParaRPr lang="hu-H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…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…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8146813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2012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1 885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4,6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2387872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2013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…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…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740318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2014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–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–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–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4097970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2015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…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…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3725188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2016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7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39 101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270,5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2816424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2017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6 706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30,4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929707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2018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6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15 535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289,4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1404305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2019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12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20 905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416,3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0743948"/>
                  </a:ext>
                </a:extLst>
              </a:tr>
              <a:tr h="2675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2020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…</a:t>
                      </a:r>
                      <a:endParaRPr lang="hu-H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…</a:t>
                      </a:r>
                      <a:endParaRPr lang="hu-H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3412405"/>
                  </a:ext>
                </a:extLst>
              </a:tr>
            </a:tbl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260648"/>
            <a:ext cx="8010446" cy="864096"/>
          </a:xfrm>
        </p:spPr>
        <p:txBody>
          <a:bodyPr/>
          <a:lstStyle/>
          <a:p>
            <a:pPr algn="ctr"/>
            <a:r>
              <a:rPr lang="hu-HU" dirty="0"/>
              <a:t>A minimálbér aránya….    Sztrájkok….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07388"/>
              </p:ext>
            </p:extLst>
          </p:nvPr>
        </p:nvGraphicFramePr>
        <p:xfrm>
          <a:off x="447990" y="1772819"/>
          <a:ext cx="3979994" cy="428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706">
                  <a:extLst>
                    <a:ext uri="{9D8B030D-6E8A-4147-A177-3AD203B41FA5}">
                      <a16:colId xmlns:a16="http://schemas.microsoft.com/office/drawing/2014/main" val="387972965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474737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18060633"/>
                    </a:ext>
                  </a:extLst>
                </a:gridCol>
              </a:tblGrid>
              <a:tr h="11048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Időpont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Havi összeg, Ft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 minimálbér a bruttó átlagkereset %-ában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318107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2010.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73 500,00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36,3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241171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2011.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78 000,00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36,6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683342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2012.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93 000,00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41,7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327528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2013.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98 000,00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42,5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789323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2014.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101 500,00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42,7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620063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2015.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105 000,00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42,4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364784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2016.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111 000,00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42,2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523275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2017.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127 500,00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42,9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0295153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2018.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138 000,00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41,8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522301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2019.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149 000,00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40,5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08938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2020. január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161 000,00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47,4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044522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2021. február 1.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167 400,00</a:t>
                      </a:r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45,1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9673052"/>
                  </a:ext>
                </a:extLst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323528" y="6237312"/>
            <a:ext cx="1938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>
                <a:solidFill>
                  <a:schemeClr val="dk1"/>
                </a:solidFill>
              </a:rPr>
              <a:t>Forrás: KSH, saját szerkesztés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47369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-102969" y="188640"/>
            <a:ext cx="9164571" cy="864096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hu-HU" i="1" dirty="0"/>
              <a:t>„Minőségi munka - a dolgozók véleménye” </a:t>
            </a:r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1" y="2371678"/>
            <a:ext cx="4199415" cy="2697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Tartalom helye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26595"/>
            <a:ext cx="4214350" cy="2697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églalap 6"/>
          <p:cNvSpPr/>
          <p:nvPr/>
        </p:nvSpPr>
        <p:spPr>
          <a:xfrm>
            <a:off x="323528" y="5414652"/>
            <a:ext cx="8390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2000 fős reprezentatív mintán alapuló telefonos adatfelvétel. A különböző elemzett csoportok összesített véleményei súlyozott átlagokkal összességében is összehasonlíthatók </a:t>
            </a:r>
            <a:endParaRPr lang="hu-H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6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1296144"/>
          </a:xfrm>
        </p:spPr>
        <p:txBody>
          <a:bodyPr>
            <a:normAutofit/>
          </a:bodyPr>
          <a:lstStyle/>
          <a:p>
            <a:r>
              <a:rPr lang="hu-HU" dirty="0"/>
              <a:t>Mennyire megterhelő a munkája fizikailag? </a:t>
            </a:r>
            <a:br>
              <a:rPr lang="hu-HU" dirty="0"/>
            </a:b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96952"/>
            <a:ext cx="438788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94" y="1988840"/>
            <a:ext cx="438471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321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5834" y="195575"/>
            <a:ext cx="8948547" cy="86409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érzelmileg mennyire terheli meg a munkája? </a:t>
            </a:r>
            <a:br>
              <a:rPr lang="hu-HU" dirty="0"/>
            </a:b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944745" cy="364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48" y="1844824"/>
            <a:ext cx="4022133" cy="24898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Jobb oldali kapcsos zárójel 6"/>
          <p:cNvSpPr/>
          <p:nvPr/>
        </p:nvSpPr>
        <p:spPr>
          <a:xfrm>
            <a:off x="1043608" y="468127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98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44491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gyakran dolgozik-E este/éjszaka/hétvégén/ünnepnapon, és </a:t>
            </a:r>
            <a:br>
              <a:rPr lang="hu-HU" dirty="0"/>
            </a:br>
            <a:r>
              <a:rPr lang="hu-HU" dirty="0"/>
              <a:t>heti 40 óránál többet? 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pic>
        <p:nvPicPr>
          <p:cNvPr id="9" name="Kép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2923941"/>
            <a:ext cx="430826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Tartalom helye 9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988840"/>
            <a:ext cx="4536504" cy="3311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606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660515" cy="122413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Milyennek értékeli a vezetők munkahelyi magatartását?</a:t>
            </a:r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" y="2738301"/>
            <a:ext cx="3963220" cy="2404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Tartalom helye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54" y="2132856"/>
            <a:ext cx="4842688" cy="3615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957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2087" y="476672"/>
            <a:ext cx="8347123" cy="648072"/>
          </a:xfrm>
        </p:spPr>
        <p:txBody>
          <a:bodyPr/>
          <a:lstStyle/>
          <a:p>
            <a:pPr algn="ctr"/>
            <a:r>
              <a:rPr lang="hu-HU" sz="2400" dirty="0"/>
              <a:t>Az előadás témái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755576" y="1988840"/>
            <a:ext cx="7272808" cy="338437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u-HU" sz="1800" b="1" i="1" dirty="0">
                <a:solidFill>
                  <a:schemeClr val="tx1"/>
                </a:solidFill>
              </a:rPr>
              <a:t> foglalkoztatás és bérszínvonal statisztikai jellemzői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u-HU" sz="1800" b="1" i="1" dirty="0">
                <a:solidFill>
                  <a:schemeClr val="tx1"/>
                </a:solidFill>
              </a:rPr>
              <a:t>Minőségi munka a dolgozók véleménye alapján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u-HU" sz="1800" b="1" i="1" dirty="0">
                <a:solidFill>
                  <a:schemeClr val="tx1"/>
                </a:solidFill>
              </a:rPr>
              <a:t>Fókusz-csoportos értékelés a minőségi munkahelyről  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u-HU" sz="1800" b="1" i="1" dirty="0">
                <a:solidFill>
                  <a:schemeClr val="tx1"/>
                </a:solidFill>
              </a:rPr>
              <a:t>A kollektív szerződések Értékelése</a:t>
            </a:r>
            <a:endParaRPr lang="hu-HU" sz="1800" b="1" i="1" dirty="0"/>
          </a:p>
        </p:txBody>
      </p:sp>
    </p:spTree>
    <p:extLst>
      <p:ext uri="{BB962C8B-B14F-4D97-AF65-F5344CB8AC3E}">
        <p14:creationId xmlns:p14="http://schemas.microsoft.com/office/powerpoint/2010/main" val="348686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-108519" y="44624"/>
            <a:ext cx="9252520" cy="86409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Milyen a viszonya kollégáival? </a:t>
            </a:r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62473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7139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19308" y="188640"/>
            <a:ext cx="9164571" cy="122413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adottak-e lehetőségei tanulni, fejlődni a munkahelyén? </a:t>
            </a:r>
            <a:br>
              <a:rPr lang="hu-HU" dirty="0"/>
            </a:b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2205"/>
            <a:ext cx="3629793" cy="2351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36" y="2086966"/>
            <a:ext cx="5094450" cy="3742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034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1800" dirty="0">
                <a:solidFill>
                  <a:srgbClr val="FF0000"/>
                </a:solidFill>
              </a:rPr>
              <a:t>neme, származása, vallása, fogyatékossága, nemi orientációja vagy egyéb tulajdonsága miatt?</a:t>
            </a:r>
          </a:p>
          <a:p>
            <a:br>
              <a:rPr lang="hu-HU" sz="2000" dirty="0"/>
            </a:br>
            <a:r>
              <a:rPr lang="hu-HU" sz="2400" dirty="0"/>
              <a:t> 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88640"/>
            <a:ext cx="8876539" cy="864096"/>
          </a:xfrm>
        </p:spPr>
        <p:txBody>
          <a:bodyPr>
            <a:normAutofit/>
          </a:bodyPr>
          <a:lstStyle/>
          <a:p>
            <a:r>
              <a:rPr lang="hu-HU" dirty="0"/>
              <a:t>Tapasztalt-e hátrányos megkülönböztetést a munkahelyén</a:t>
            </a:r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104456" cy="2544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512602" cy="3227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6744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3008313" cy="4691063"/>
          </a:xfrm>
        </p:spPr>
        <p:txBody>
          <a:bodyPr/>
          <a:lstStyle/>
          <a:p>
            <a:endParaRPr lang="hu-HU" sz="2000" dirty="0">
              <a:solidFill>
                <a:srgbClr val="FF0000"/>
              </a:solidFill>
            </a:endParaRPr>
          </a:p>
          <a:p>
            <a:r>
              <a:rPr lang="hu-HU" sz="1800" dirty="0">
                <a:solidFill>
                  <a:srgbClr val="FF0000"/>
                </a:solidFill>
              </a:rPr>
              <a:t>kifejezésre juttatni javaslatait, igényeit, problémáit a munkáltató részére? </a:t>
            </a:r>
            <a:br>
              <a:rPr lang="hu-HU" sz="1800" dirty="0">
                <a:solidFill>
                  <a:srgbClr val="FF0000"/>
                </a:solidFill>
              </a:rPr>
            </a:br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88640"/>
            <a:ext cx="8444491" cy="835813"/>
          </a:xfrm>
        </p:spPr>
        <p:txBody>
          <a:bodyPr>
            <a:normAutofit/>
          </a:bodyPr>
          <a:lstStyle/>
          <a:p>
            <a:r>
              <a:rPr lang="hu-HU" dirty="0"/>
              <a:t>A szakszervezeten / </a:t>
            </a:r>
            <a:r>
              <a:rPr lang="hu-HU" cap="none" dirty="0"/>
              <a:t>munkavállalói képviselőn </a:t>
            </a:r>
            <a:r>
              <a:rPr lang="hu-HU" dirty="0"/>
              <a:t>keresztül lehetősége van-E</a:t>
            </a:r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2" y="3104716"/>
            <a:ext cx="4464496" cy="275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38" y="1844824"/>
            <a:ext cx="4296578" cy="317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45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-8925" y="188640"/>
            <a:ext cx="9308587" cy="86409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mennyire érzi elégedettnek magát </a:t>
            </a:r>
            <a:br>
              <a:rPr lang="hu-HU" dirty="0"/>
            </a:br>
            <a:r>
              <a:rPr lang="hu-HU" dirty="0"/>
              <a:t>a munkájával kapcsolatban?</a:t>
            </a:r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" y="2636912"/>
            <a:ext cx="4368863" cy="2551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625226" cy="346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48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99992" y="1756188"/>
            <a:ext cx="4186808" cy="4691063"/>
          </a:xfrm>
        </p:spPr>
        <p:txBody>
          <a:bodyPr>
            <a:norm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hu-HU" sz="1400" dirty="0"/>
              <a:t>Leginkább pedig </a:t>
            </a:r>
            <a:r>
              <a:rPr lang="hu-HU" sz="1400" b="1" dirty="0">
                <a:solidFill>
                  <a:srgbClr val="FF0000"/>
                </a:solidFill>
              </a:rPr>
              <a:t>azok érzik hasznosnak </a:t>
            </a:r>
            <a:r>
              <a:rPr lang="hu-HU" sz="1400" dirty="0"/>
              <a:t>azt, 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hu-HU" sz="1200" i="1" dirty="0"/>
              <a:t>akik teljes mértékben elégedettek javaslataik kifejezésre juttatásával, 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hu-HU" sz="1200" i="1" dirty="0"/>
              <a:t>akik nagyon jónak ítélik vezetőik magatartását és 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hu-HU" sz="1200" i="1" dirty="0"/>
              <a:t>akiknek sok lehetőségük van a fejlődésre</a:t>
            </a:r>
            <a:r>
              <a:rPr lang="hu-HU" sz="1000" dirty="0"/>
              <a:t>.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898776" cy="4691063"/>
          </a:xfrm>
        </p:spPr>
        <p:txBody>
          <a:bodyPr>
            <a:normAutofit fontScale="92500"/>
          </a:bodyPr>
          <a:lstStyle/>
          <a:p>
            <a:pPr>
              <a:lnSpc>
                <a:spcPct val="300000"/>
              </a:lnSpc>
            </a:pPr>
            <a:r>
              <a:rPr lang="hu-HU" dirty="0"/>
              <a:t>Külön hangsúlyt kapott </a:t>
            </a:r>
            <a:r>
              <a:rPr lang="hu-HU" b="1" dirty="0">
                <a:solidFill>
                  <a:srgbClr val="FF0000"/>
                </a:solidFill>
              </a:rPr>
              <a:t>a munkával való általános elégedettség összehasonlítása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a további, munkával kapcsolatos kérdésekkel, így</a:t>
            </a:r>
          </a:p>
          <a:p>
            <a:pPr marL="742950" lvl="1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hu-HU" sz="1300" i="1" dirty="0"/>
              <a:t>a vezetők jónak ítélt magatartása, </a:t>
            </a:r>
            <a:endParaRPr lang="hu-HU" sz="1300" dirty="0"/>
          </a:p>
          <a:p>
            <a:pPr marL="742950" lvl="1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hu-HU" sz="1300" i="1" dirty="0"/>
              <a:t>a munka hasznossága és </a:t>
            </a:r>
            <a:endParaRPr lang="hu-HU" sz="1300" dirty="0"/>
          </a:p>
          <a:p>
            <a:pPr marL="742950" lvl="1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hu-HU" sz="1300" i="1" dirty="0"/>
              <a:t>a kollégákkal való jó viszony </a:t>
            </a:r>
            <a:endParaRPr lang="hu-HU" sz="1300" dirty="0"/>
          </a:p>
          <a:p>
            <a:pPr>
              <a:lnSpc>
                <a:spcPct val="300000"/>
              </a:lnSpc>
            </a:pPr>
            <a:r>
              <a:rPr lang="hu-HU" dirty="0"/>
              <a:t>az elsősorban meghatározó tényezők.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332656"/>
            <a:ext cx="7652403" cy="86409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Kik elégedettek?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5474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187624" y="1772816"/>
            <a:ext cx="7787208" cy="46910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u-HU" b="1" dirty="0"/>
          </a:p>
          <a:p>
            <a:pPr>
              <a:lnSpc>
                <a:spcPct val="150000"/>
              </a:lnSpc>
            </a:pPr>
            <a:r>
              <a:rPr lang="hu-HU" b="1" dirty="0"/>
              <a:t>Fontos jellemző a munkával való elégedettség megítélésénél</a:t>
            </a:r>
            <a:r>
              <a:rPr lang="hu-HU" dirty="0"/>
              <a:t>, hogy </a:t>
            </a:r>
            <a:r>
              <a:rPr lang="hu-HU" dirty="0">
                <a:solidFill>
                  <a:srgbClr val="C00000"/>
                </a:solidFill>
              </a:rPr>
              <a:t>munkájukkal </a:t>
            </a:r>
            <a:r>
              <a:rPr lang="hu-HU" dirty="0"/>
              <a:t>az átlagosnál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/>
              <a:t>a </a:t>
            </a:r>
            <a:r>
              <a:rPr lang="hu-HU" i="1" dirty="0"/>
              <a:t>hátrányos megkülönböztetéssel</a:t>
            </a:r>
            <a:r>
              <a:rPr lang="hu-HU" dirty="0"/>
              <a:t> szembesülők </a:t>
            </a:r>
            <a:r>
              <a:rPr lang="hu-HU" dirty="0">
                <a:solidFill>
                  <a:srgbClr val="C00000"/>
                </a:solidFill>
              </a:rPr>
              <a:t>kevésbé elégedettek</a:t>
            </a:r>
            <a:r>
              <a:rPr lang="hu-HU" dirty="0"/>
              <a:t>,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/>
              <a:t>míg a </a:t>
            </a:r>
            <a:r>
              <a:rPr lang="hu-HU" i="1" dirty="0"/>
              <a:t>javaslatai kifejezésre juttatásában sikerrel járók </a:t>
            </a:r>
            <a:r>
              <a:rPr lang="hu-HU" i="1" dirty="0">
                <a:solidFill>
                  <a:srgbClr val="C00000"/>
                </a:solidFill>
              </a:rPr>
              <a:t>jóval</a:t>
            </a:r>
            <a:r>
              <a:rPr lang="hu-HU" i="1" dirty="0"/>
              <a:t> </a:t>
            </a:r>
            <a:r>
              <a:rPr lang="hu-HU" dirty="0">
                <a:solidFill>
                  <a:srgbClr val="C00000"/>
                </a:solidFill>
              </a:rPr>
              <a:t>elégedettebbek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 </a:t>
            </a:r>
          </a:p>
          <a:p>
            <a:pPr>
              <a:lnSpc>
                <a:spcPct val="150000"/>
              </a:lnSpc>
            </a:pPr>
            <a:r>
              <a:rPr lang="hu-HU" dirty="0"/>
              <a:t>A </a:t>
            </a:r>
            <a:r>
              <a:rPr lang="hu-HU" b="1" dirty="0">
                <a:solidFill>
                  <a:srgbClr val="FF0000"/>
                </a:solidFill>
              </a:rPr>
              <a:t>legkevésbé azok elégedettek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munkájukkal, akik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i="1" dirty="0"/>
              <a:t>egyáltalán nem érzik azt hasznosnak, akik </a:t>
            </a:r>
            <a:endParaRPr lang="hu-H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i="1" dirty="0"/>
              <a:t>rossz viszonyban vannak kollégáikkal, és akik </a:t>
            </a:r>
            <a:endParaRPr lang="hu-H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i="1" dirty="0"/>
              <a:t>gyakran tapasztaltak hátrányos megkülönböztetést</a:t>
            </a:r>
            <a:r>
              <a:rPr lang="hu-HU" dirty="0"/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92057" y="332656"/>
            <a:ext cx="7652403" cy="864096"/>
          </a:xfrm>
        </p:spPr>
        <p:txBody>
          <a:bodyPr/>
          <a:lstStyle/>
          <a:p>
            <a:pPr algn="ctr"/>
            <a:r>
              <a:rPr lang="hu-HU" dirty="0"/>
              <a:t>Érdekes következtetés …</a:t>
            </a:r>
          </a:p>
        </p:txBody>
      </p:sp>
    </p:spTree>
    <p:extLst>
      <p:ext uri="{BB962C8B-B14F-4D97-AF65-F5344CB8AC3E}">
        <p14:creationId xmlns:p14="http://schemas.microsoft.com/office/powerpoint/2010/main" val="2588172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339753" y="3429000"/>
            <a:ext cx="6552728" cy="324036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minőségi munkát meghatározó tényezőknek, </a:t>
            </a:r>
          </a:p>
          <a:p>
            <a:pPr>
              <a:buFont typeface="Wingdings" panose="05000000000000000000" pitchFamily="2" charset="2"/>
              <a:buChar char=""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méltányos béreknek, </a:t>
            </a:r>
          </a:p>
          <a:p>
            <a:pPr>
              <a:buFont typeface="Wingdings" panose="05000000000000000000" pitchFamily="2" charset="2"/>
              <a:buChar char=""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foglalkoztatási biztonságnak, </a:t>
            </a:r>
          </a:p>
          <a:p>
            <a:pPr>
              <a:buFont typeface="Wingdings" panose="05000000000000000000" pitchFamily="2" charset="2"/>
              <a:buChar char=""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az élethosszig tartó tanulási lehetőségnek, </a:t>
            </a:r>
          </a:p>
          <a:p>
            <a:pPr>
              <a:buFont typeface="Wingdings" panose="05000000000000000000" pitchFamily="2" charset="2"/>
              <a:buChar char=""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jó munkakörülményeknek a biztonságos és egészséges munkahelyeken, </a:t>
            </a:r>
          </a:p>
          <a:p>
            <a:pPr>
              <a:buFont typeface="Wingdings" panose="05000000000000000000" pitchFamily="2" charset="2"/>
              <a:buChar char=""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ésszerű munkaidő jó munka-magánélet egyensúlyának </a:t>
            </a:r>
          </a:p>
          <a:p>
            <a:pPr>
              <a:buFont typeface="Wingdings" panose="05000000000000000000" pitchFamily="2" charset="2"/>
              <a:buChar char=""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szakszervezeti képviseletnek a munkahelyi viták és a bértárgyalási jogok érvényesítésében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89042" y="2854582"/>
            <a:ext cx="2995582" cy="4223865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MEGHATÁROZÓ</a:t>
            </a:r>
          </a:p>
          <a:p>
            <a:r>
              <a:rPr lang="hu-HU" sz="2800" b="1" dirty="0">
                <a:solidFill>
                  <a:srgbClr val="C00000"/>
                </a:solidFill>
              </a:rPr>
              <a:t>szerepet</a:t>
            </a:r>
          </a:p>
          <a:p>
            <a:r>
              <a:rPr lang="hu-HU" sz="2800" b="1" dirty="0">
                <a:solidFill>
                  <a:srgbClr val="C00000"/>
                </a:solidFill>
              </a:rPr>
              <a:t>kell adni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24289" y="143528"/>
            <a:ext cx="8238811" cy="864096"/>
          </a:xfrm>
        </p:spPr>
        <p:txBody>
          <a:bodyPr/>
          <a:lstStyle/>
          <a:p>
            <a:pPr algn="ctr"/>
            <a:r>
              <a:rPr lang="hu-HU" dirty="0"/>
              <a:t>KOLLEKTÍV SZERZŐDÉSEK</a:t>
            </a:r>
          </a:p>
        </p:txBody>
      </p:sp>
      <p:sp>
        <p:nvSpPr>
          <p:cNvPr id="5" name="Téglalap 4"/>
          <p:cNvSpPr/>
          <p:nvPr/>
        </p:nvSpPr>
        <p:spPr>
          <a:xfrm>
            <a:off x="958244" y="175679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hu-HU" b="1" i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minőségi munkahely a kollektív szerződésekben érvényes feltételrendszernek megfelelően milyen formában és mértékben jelenik meg? </a:t>
            </a:r>
          </a:p>
        </p:txBody>
      </p:sp>
    </p:spTree>
    <p:extLst>
      <p:ext uri="{BB962C8B-B14F-4D97-AF65-F5344CB8AC3E}">
        <p14:creationId xmlns:p14="http://schemas.microsoft.com/office/powerpoint/2010/main" val="1190363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75831" y="1695748"/>
            <a:ext cx="8122277" cy="425353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3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Home Office és távmunka </a:t>
            </a:r>
            <a:r>
              <a:rPr lang="hu-HU" sz="3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alkalmazásának jogi szabályozásával</a:t>
            </a:r>
            <a:endParaRPr lang="hu-HU" sz="3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3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karanténban töltött idő </a:t>
            </a:r>
            <a:r>
              <a:rPr lang="hu-HU" sz="3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jogi megítélésével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3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Eltérő megítélésű munkavégzések </a:t>
            </a:r>
            <a:r>
              <a:rPr lang="hu-HU" sz="3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szabályozásával (</a:t>
            </a:r>
            <a:r>
              <a:rPr lang="hu-HU" sz="3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OECD 2019)</a:t>
            </a:r>
          </a:p>
          <a:p>
            <a:pPr lvl="2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hu-HU" sz="36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platform alapú munkavégzés;</a:t>
            </a:r>
          </a:p>
          <a:p>
            <a:pPr lvl="2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hu-HU" sz="36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önfoglalkoztatás (vállalkozó alkalmazott nélkül); </a:t>
            </a:r>
          </a:p>
          <a:p>
            <a:pPr lvl="2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hu-HU" sz="36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határozott vagy rugalmas szerződésen alapuló munkavégzés; </a:t>
            </a:r>
          </a:p>
          <a:p>
            <a:pPr lvl="2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hu-HU" sz="36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változó mennyiségű munkaórát tartalmazó, általában </a:t>
            </a:r>
          </a:p>
          <a:p>
            <a:pPr marL="914400" lvl="2" indent="0" algn="just">
              <a:lnSpc>
                <a:spcPct val="107000"/>
              </a:lnSpc>
              <a:buNone/>
            </a:pPr>
            <a:r>
              <a:rPr lang="hu-HU" sz="36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részmunkaidős szerződésen alapuló munkavégzés; </a:t>
            </a:r>
          </a:p>
          <a:p>
            <a:pPr lvl="2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hu-HU" sz="36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egyéb részmunkaidős munkavégzés;</a:t>
            </a:r>
          </a:p>
          <a:p>
            <a:pPr lvl="2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hu-HU" sz="36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egyéb, alkalmi munka.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3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Az </a:t>
            </a:r>
            <a:r>
              <a:rPr lang="hu-HU" sz="3600" b="1" dirty="0">
                <a:latin typeface="+mn-lt"/>
                <a:cs typeface="Calibri" panose="020F0502020204030204" pitchFamily="34" charset="0"/>
              </a:rPr>
              <a:t>adatvédelmi rendelet </a:t>
            </a:r>
            <a:r>
              <a:rPr lang="hu-HU" sz="3600" dirty="0">
                <a:latin typeface="+mn-lt"/>
                <a:cs typeface="Calibri" panose="020F0502020204030204" pitchFamily="34" charset="0"/>
              </a:rPr>
              <a:t>(General Data </a:t>
            </a:r>
            <a:r>
              <a:rPr lang="hu-HU" sz="3600" dirty="0" err="1">
                <a:latin typeface="+mn-lt"/>
                <a:cs typeface="Calibri" panose="020F0502020204030204" pitchFamily="34" charset="0"/>
              </a:rPr>
              <a:t>Protection</a:t>
            </a:r>
            <a:r>
              <a:rPr lang="hu-HU" sz="3600" dirty="0">
                <a:latin typeface="+mn-lt"/>
                <a:cs typeface="Calibri" panose="020F0502020204030204" pitchFamily="34" charset="0"/>
              </a:rPr>
              <a:t> </a:t>
            </a:r>
            <a:r>
              <a:rPr lang="hu-HU" sz="3600" dirty="0" err="1">
                <a:latin typeface="+mn-lt"/>
                <a:cs typeface="Calibri" panose="020F0502020204030204" pitchFamily="34" charset="0"/>
              </a:rPr>
              <a:t>Regulation</a:t>
            </a:r>
            <a:r>
              <a:rPr lang="hu-HU" sz="3600" dirty="0">
                <a:latin typeface="+mn-lt"/>
                <a:cs typeface="Calibri" panose="020F0502020204030204" pitchFamily="34" charset="0"/>
              </a:rPr>
              <a:t> - GDPR) konkrét munkahelyi szabályozásával</a:t>
            </a:r>
            <a:endParaRPr lang="hu-HU" sz="3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hu-HU" sz="3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 kölcsönzött munkavállalók </a:t>
            </a:r>
            <a:r>
              <a:rPr lang="hu-HU" sz="3600" dirty="0">
                <a:latin typeface="+mn-lt"/>
                <a:cs typeface="Calibri" panose="020F0502020204030204" pitchFamily="34" charset="0"/>
              </a:rPr>
              <a:t>helyzetének jogi szabályozásával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hu-HU" sz="3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 kijelentkezéshez való jog</a:t>
            </a:r>
            <a:r>
              <a:rPr lang="hu-HU" sz="3600" dirty="0">
                <a:solidFill>
                  <a:srgbClr val="2E74B5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(The </a:t>
            </a:r>
            <a:r>
              <a:rPr lang="hu-HU" sz="36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right</a:t>
            </a:r>
            <a:r>
              <a:rPr lang="hu-HU" sz="3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hu-HU" sz="3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disconnect</a:t>
            </a:r>
            <a:r>
              <a:rPr lang="hu-HU" sz="3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hu-HU" sz="3600" dirty="0">
                <a:latin typeface="+mn-lt"/>
                <a:cs typeface="Calibri" panose="020F0502020204030204" pitchFamily="34" charset="0"/>
              </a:rPr>
              <a:t> munkaszerződésekbe történő beemelésével</a:t>
            </a:r>
            <a:endParaRPr lang="hu-HU" sz="3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hu-H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139047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minőségi munkavégzés kapcsán a kollektív szerződésekben</a:t>
            </a:r>
          </a:p>
        </p:txBody>
      </p:sp>
      <p:sp>
        <p:nvSpPr>
          <p:cNvPr id="3" name="Téglalap 2"/>
          <p:cNvSpPr/>
          <p:nvPr/>
        </p:nvSpPr>
        <p:spPr>
          <a:xfrm>
            <a:off x="4014470" y="5659296"/>
            <a:ext cx="425573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hu-HU" b="1" dirty="0">
                <a:solidFill>
                  <a:srgbClr val="C00000"/>
                </a:solidFill>
                <a:ea typeface="Calibri" panose="020F0502020204030204" pitchFamily="34" charset="0"/>
              </a:rPr>
              <a:t>feltétlenül foglalkozni kellene!</a:t>
            </a:r>
          </a:p>
        </p:txBody>
      </p:sp>
    </p:spTree>
    <p:extLst>
      <p:ext uri="{BB962C8B-B14F-4D97-AF65-F5344CB8AC3E}">
        <p14:creationId xmlns:p14="http://schemas.microsoft.com/office/powerpoint/2010/main" val="3518010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1" y="6021288"/>
            <a:ext cx="8229599" cy="576064"/>
          </a:xfrm>
        </p:spPr>
        <p:txBody>
          <a:bodyPr>
            <a:normAutofit/>
          </a:bodyPr>
          <a:lstStyle/>
          <a:p>
            <a:pPr algn="ctr"/>
            <a:r>
              <a:rPr lang="hu-HU" sz="2000" b="1" i="1" dirty="0">
                <a:solidFill>
                  <a:srgbClr val="FF0000"/>
                </a:solidFill>
              </a:rPr>
              <a:t>kollektív szerződések megoszlása megyénként</a:t>
            </a:r>
            <a:endParaRPr lang="hu-HU" sz="2000" i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Kollektív szerződéssel lefedettség</a:t>
            </a:r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2" y="1628800"/>
            <a:ext cx="7652403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800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971600" y="1628800"/>
            <a:ext cx="7859216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600" b="1" dirty="0"/>
              <a:t> </a:t>
            </a:r>
            <a:endParaRPr lang="hu-HU" sz="2600" dirty="0"/>
          </a:p>
          <a:p>
            <a:pPr marL="0" indent="0">
              <a:buNone/>
            </a:pPr>
            <a:r>
              <a:rPr lang="hu-HU" sz="1900" b="1" dirty="0"/>
              <a:t>EURÓPAI UNIÓ</a:t>
            </a:r>
          </a:p>
          <a:p>
            <a:pPr marL="0" indent="0">
              <a:buNone/>
            </a:pPr>
            <a:endParaRPr lang="hu-HU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b="1" dirty="0"/>
              <a:t>A Lisszaboni Stratégia</a:t>
            </a:r>
            <a:endParaRPr lang="hu-HU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b="1" dirty="0"/>
              <a:t>Európai Unió Tanácsa: </a:t>
            </a:r>
            <a:r>
              <a:rPr lang="hu-HU" sz="1900" b="1" dirty="0" err="1"/>
              <a:t>Laekeni</a:t>
            </a:r>
            <a:r>
              <a:rPr lang="hu-HU" sz="1900" b="1" dirty="0"/>
              <a:t> indikátorok</a:t>
            </a:r>
            <a:endParaRPr lang="hu-HU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b="1" dirty="0"/>
              <a:t>A Szociális Jogok Európai Pillére</a:t>
            </a:r>
            <a:endParaRPr lang="hu-HU" sz="1900" dirty="0"/>
          </a:p>
          <a:p>
            <a:pPr marL="0" indent="0">
              <a:buNone/>
            </a:pPr>
            <a:endParaRPr lang="hu-HU" sz="1900" b="1" dirty="0"/>
          </a:p>
          <a:p>
            <a:pPr marL="0" indent="0">
              <a:buNone/>
            </a:pPr>
            <a:r>
              <a:rPr lang="hu-HU" sz="1900" b="1" dirty="0"/>
              <a:t>OECD</a:t>
            </a:r>
            <a:r>
              <a:rPr lang="hu-HU" sz="1900" dirty="0"/>
              <a:t> (</a:t>
            </a:r>
            <a:r>
              <a:rPr lang="hu-HU" sz="1900" b="1" dirty="0"/>
              <a:t>The </a:t>
            </a:r>
            <a:r>
              <a:rPr lang="hu-HU" sz="1900" b="1" dirty="0" err="1"/>
              <a:t>Organisation</a:t>
            </a:r>
            <a:r>
              <a:rPr lang="hu-HU" sz="1900" b="1" dirty="0"/>
              <a:t> </a:t>
            </a:r>
            <a:r>
              <a:rPr lang="hu-HU" sz="1900" b="1" dirty="0" err="1"/>
              <a:t>for</a:t>
            </a:r>
            <a:r>
              <a:rPr lang="hu-HU" sz="1900" b="1" dirty="0"/>
              <a:t> </a:t>
            </a:r>
            <a:r>
              <a:rPr lang="hu-HU" sz="1900" b="1" dirty="0" err="1"/>
              <a:t>Economic</a:t>
            </a:r>
            <a:r>
              <a:rPr lang="hu-HU" sz="1900" b="1" dirty="0"/>
              <a:t> </a:t>
            </a:r>
            <a:r>
              <a:rPr lang="hu-HU" sz="1900" b="1" dirty="0" err="1"/>
              <a:t>Co-operation</a:t>
            </a:r>
            <a:r>
              <a:rPr lang="hu-HU" sz="1900" b="1" dirty="0"/>
              <a:t> and </a:t>
            </a:r>
            <a:r>
              <a:rPr lang="hu-HU" sz="1900" b="1" dirty="0" err="1"/>
              <a:t>Development</a:t>
            </a:r>
            <a:r>
              <a:rPr lang="hu-HU" sz="1900" b="1" dirty="0"/>
              <a:t>)</a:t>
            </a:r>
            <a:endParaRPr lang="hu-HU" sz="1900" dirty="0"/>
          </a:p>
          <a:p>
            <a:endParaRPr lang="hu-HU" sz="1900" dirty="0"/>
          </a:p>
          <a:p>
            <a:pPr marL="0" indent="0">
              <a:buNone/>
            </a:pPr>
            <a:r>
              <a:rPr lang="hu-HU" sz="1900" b="1" dirty="0"/>
              <a:t>ILO Méltányos Munka Program (</a:t>
            </a:r>
            <a:r>
              <a:rPr lang="hu-HU" sz="1900" b="1" dirty="0" err="1"/>
              <a:t>Decent</a:t>
            </a:r>
            <a:r>
              <a:rPr lang="hu-HU" sz="1900" b="1" dirty="0"/>
              <a:t> </a:t>
            </a:r>
            <a:r>
              <a:rPr lang="hu-HU" sz="1900" b="1" dirty="0" err="1"/>
              <a:t>Work</a:t>
            </a:r>
            <a:r>
              <a:rPr lang="hu-HU" sz="1900" b="1" dirty="0"/>
              <a:t> Agenda)</a:t>
            </a:r>
            <a:endParaRPr lang="hu-HU" sz="1900" dirty="0"/>
          </a:p>
          <a:p>
            <a:endParaRPr lang="hu-HU" sz="1900" dirty="0"/>
          </a:p>
          <a:p>
            <a:pPr marL="0" indent="0">
              <a:buNone/>
            </a:pPr>
            <a:r>
              <a:rPr lang="hu-HU" sz="1900" b="1" dirty="0"/>
              <a:t>Az ENSZ Európai Gazdasági Bizottsága</a:t>
            </a:r>
            <a:endParaRPr lang="hu-HU" sz="1900" dirty="0"/>
          </a:p>
          <a:p>
            <a:endParaRPr lang="hu-HU" sz="19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332656"/>
            <a:ext cx="8012443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dirty="0"/>
              <a:t>A MINŐSÉGI MUNKA NEMZETKÖZI MEGJELENÉSE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07277" y="1916832"/>
            <a:ext cx="7920233" cy="52342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munkaszerződéstől eltérő foglalkoztatások szabályozása </a:t>
            </a:r>
            <a:r>
              <a:rPr lang="hu-HU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kollektív szerződésekben alacsony mértékű.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  <a:ea typeface="Calibri" panose="020F0502020204030204" pitchFamily="34" charset="0"/>
              </a:rPr>
              <a:t>Alapvetően </a:t>
            </a:r>
            <a:r>
              <a:rPr lang="hu-HU" sz="1800" b="1" dirty="0">
                <a:latin typeface="+mn-lt"/>
                <a:ea typeface="Calibri" panose="020F0502020204030204" pitchFamily="34" charset="0"/>
              </a:rPr>
              <a:t>a törvények vonatkozó rendelkezéseit ismétlik </a:t>
            </a:r>
            <a:r>
              <a:rPr lang="hu-HU" sz="1800" dirty="0">
                <a:latin typeface="+mn-lt"/>
                <a:ea typeface="Calibri" panose="020F0502020204030204" pitchFamily="34" charset="0"/>
              </a:rPr>
              <a:t>és a felek arról sem rendelkeznek, hogy az adott kollektív szerződés él-e az eltérés, illetve szabályozás lehetőségével, és konkrétan milyen tartalommal teszi azt.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  <a:ea typeface="Calibri" panose="020F0502020204030204" pitchFamily="34" charset="0"/>
              </a:rPr>
              <a:t>A munkáltató által nyújtott választható </a:t>
            </a:r>
            <a:r>
              <a:rPr lang="hu-HU" sz="1800" b="1" dirty="0">
                <a:latin typeface="+mn-lt"/>
                <a:ea typeface="Calibri" panose="020F0502020204030204" pitchFamily="34" charset="0"/>
              </a:rPr>
              <a:t>béren kívüli javadalmazások </a:t>
            </a:r>
            <a:r>
              <a:rPr lang="hu-HU" sz="1800" dirty="0">
                <a:latin typeface="+mn-lt"/>
                <a:ea typeface="Calibri" panose="020F0502020204030204" pitchFamily="34" charset="0"/>
              </a:rPr>
              <a:t>elemeinek és kifizetési gyakoriságának, valamint a jogosultság feltételeinek kidolgozottsága nem jellemző.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  <a:ea typeface="Calibri" panose="020F0502020204030204" pitchFamily="34" charset="0"/>
              </a:rPr>
              <a:t>A kollektív szerződések nagy része nem rögzíti az </a:t>
            </a:r>
            <a:r>
              <a:rPr lang="hu-HU" sz="1800" b="1" dirty="0">
                <a:latin typeface="+mn-lt"/>
                <a:ea typeface="Calibri" panose="020F0502020204030204" pitchFamily="34" charset="0"/>
              </a:rPr>
              <a:t>együttműködés elveit</a:t>
            </a:r>
            <a:r>
              <a:rPr lang="hu-HU" sz="1800" dirty="0">
                <a:latin typeface="+mn-lt"/>
                <a:ea typeface="Calibri" panose="020F0502020204030204" pitchFamily="34" charset="0"/>
              </a:rPr>
              <a:t>.</a:t>
            </a:r>
            <a:endParaRPr lang="hu-HU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</a:rPr>
              <a:t>Csak néhány szerződésben rögzítik a felek </a:t>
            </a:r>
            <a:r>
              <a:rPr lang="hu-HU" sz="1800" b="1" dirty="0">
                <a:latin typeface="+mn-lt"/>
              </a:rPr>
              <a:t>válaszadási kötelezettségére vonatkozó módot és határidőt.</a:t>
            </a:r>
            <a:endParaRPr lang="hu-HU" sz="1800" dirty="0">
              <a:latin typeface="+mn-lt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260648"/>
            <a:ext cx="823881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Néhány jellemző a kollektív szerződésekben …</a:t>
            </a:r>
          </a:p>
        </p:txBody>
      </p:sp>
    </p:spTree>
    <p:extLst>
      <p:ext uri="{BB962C8B-B14F-4D97-AF65-F5344CB8AC3E}">
        <p14:creationId xmlns:p14="http://schemas.microsoft.com/office/powerpoint/2010/main" val="1958688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8545" y="1988840"/>
            <a:ext cx="8238811" cy="39604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1800" dirty="0">
                <a:latin typeface="+mn-lt"/>
              </a:rPr>
              <a:t>a kollektív szerződéseikben rögzítsék a sztrájk kezelésének módját és a sztrájk esetére vonatkozó elégséges szolgáltatás meghatározását.</a:t>
            </a:r>
          </a:p>
          <a:p>
            <a:pPr>
              <a:buFont typeface="Wingdings" panose="05000000000000000000" pitchFamily="2" charset="2"/>
              <a:buChar char="v"/>
            </a:pPr>
            <a:endParaRPr lang="hu-HU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sz="1800" dirty="0">
                <a:latin typeface="+mn-lt"/>
                <a:ea typeface="Calibri" panose="020F0502020204030204" pitchFamily="34" charset="0"/>
              </a:rPr>
              <a:t>elsősorban azokat a kérdéseket szabályozzák, amelyektől a jogszabály eltérést enged, tehát amelyekben a felek akarata, érdeke a jogszabályoktól eltérően is érvényesülhet.</a:t>
            </a:r>
          </a:p>
          <a:p>
            <a:pPr>
              <a:buFont typeface="Wingdings" panose="05000000000000000000" pitchFamily="2" charset="2"/>
              <a:buChar char="v"/>
            </a:pPr>
            <a:endParaRPr lang="hu-HU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sz="1800" dirty="0">
                <a:latin typeface="+mn-lt"/>
              </a:rPr>
              <a:t>Célszerű a munkavállaló szerződésszegésének esetei mellett a munkáltató szerződésszegésének eseteit is meghatározni.</a:t>
            </a:r>
          </a:p>
          <a:p>
            <a:pPr>
              <a:buFont typeface="Wingdings" panose="05000000000000000000" pitchFamily="2" charset="2"/>
              <a:buChar char="v"/>
            </a:pPr>
            <a:endParaRPr lang="hu-HU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sz="1800" dirty="0">
                <a:latin typeface="+mn-lt"/>
              </a:rPr>
              <a:t>Javasolt a követendő eljárásrend rögzítése a munkáltató és a szakszervezet közötti kommunikáció során, különös tekintettel a feleket terhelő határidőkre, az eredményes illetve az eredménytelen tárgyalásokat követő intézkedésekre.</a:t>
            </a:r>
          </a:p>
          <a:p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260648"/>
            <a:ext cx="8516499" cy="864096"/>
          </a:xfrm>
        </p:spPr>
        <p:txBody>
          <a:bodyPr/>
          <a:lstStyle/>
          <a:p>
            <a:pPr algn="ctr"/>
            <a:r>
              <a:rPr lang="hu-HU" dirty="0"/>
              <a:t> JAVASLATOK A MINŐSÉGI MUNKAVÉGZÉS KITELJESEDÉSÉHEZ</a:t>
            </a:r>
          </a:p>
        </p:txBody>
      </p:sp>
    </p:spTree>
    <p:extLst>
      <p:ext uri="{BB962C8B-B14F-4D97-AF65-F5344CB8AC3E}">
        <p14:creationId xmlns:p14="http://schemas.microsoft.com/office/powerpoint/2010/main" val="3076012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988840"/>
            <a:ext cx="8238811" cy="4691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800" dirty="0"/>
              <a:t>Magyarországon a munka minőségét a munkavégzésre, foglalkoztatásra, munkavédelemre, szociális biztonságra vonatkozó jogszabályok határozzák meg:</a:t>
            </a:r>
          </a:p>
          <a:p>
            <a:pPr marL="0" indent="0" algn="just">
              <a:buNone/>
            </a:pPr>
            <a:endParaRPr lang="hu-HU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b="1" i="1" dirty="0"/>
              <a:t>2012. évi I. törvény a munka törvénykönyvéről,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b="1" i="1" dirty="0"/>
              <a:t>1993. évi XCIII. törvény a munkavédelemről,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b="1" i="1" dirty="0"/>
              <a:t>1991. évi IV. törvény a foglalkoztatás elősegítéséről és a munkanélküliek ellátásáról.</a:t>
            </a:r>
          </a:p>
          <a:p>
            <a:pPr marL="0" indent="0">
              <a:buNone/>
            </a:pPr>
            <a:endParaRPr lang="hu-HU" sz="1800" dirty="0"/>
          </a:p>
          <a:p>
            <a:pPr marL="0" indent="0" algn="just">
              <a:buNone/>
            </a:pPr>
            <a:r>
              <a:rPr lang="hu-HU" sz="1800" dirty="0"/>
              <a:t>A minőségi munka definícióját nem találjuk meg a  jogszabályokban. A minőségi munkahely kritériumai  meghatározásra várnak.</a:t>
            </a:r>
          </a:p>
          <a:p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1152128"/>
          </a:xfrm>
        </p:spPr>
        <p:txBody>
          <a:bodyPr/>
          <a:lstStyle/>
          <a:p>
            <a:pPr algn="ctr"/>
            <a:r>
              <a:rPr lang="hu-HU" dirty="0"/>
              <a:t>Minőségi munka és </a:t>
            </a:r>
            <a:br>
              <a:rPr lang="hu-HU" dirty="0"/>
            </a:br>
            <a:r>
              <a:rPr lang="hu-HU" dirty="0"/>
              <a:t>minőségi munkahely Magyarországon</a:t>
            </a:r>
          </a:p>
        </p:txBody>
      </p:sp>
    </p:spTree>
    <p:extLst>
      <p:ext uri="{BB962C8B-B14F-4D97-AF65-F5344CB8AC3E}">
        <p14:creationId xmlns:p14="http://schemas.microsoft.com/office/powerpoint/2010/main" val="400825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395046" y="1988840"/>
            <a:ext cx="6995120" cy="46910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Calibri" panose="020F0502020204030204" pitchFamily="34" charset="0"/>
              </a:rPr>
              <a:t>a minőségi munkát meghatározó keresetek 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Calibri" panose="020F0502020204030204" pitchFamily="34" charset="0"/>
              </a:rPr>
              <a:t>a bruttó keresetek medián átlaga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Calibri" panose="020F0502020204030204" pitchFamily="34" charset="0"/>
              </a:rPr>
              <a:t>a külföldi tulajdonú cégek a „minőségi munkavégzésben”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Calibri" panose="020F0502020204030204" pitchFamily="34" charset="0"/>
              </a:rPr>
              <a:t>a magyar munkaerő ára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Calibri" panose="020F0502020204030204" pitchFamily="34" charset="0"/>
              </a:rPr>
              <a:t>a bérnövekedés és az infláció kapcsolata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Calibri" panose="020F0502020204030204" pitchFamily="34" charset="0"/>
              </a:rPr>
              <a:t>a munkaerőpiaci korlátok, az erőforrások korlátozottsága 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Calibri" panose="020F0502020204030204" pitchFamily="34" charset="0"/>
              </a:rPr>
              <a:t>a munkaerőpiaci statisztikáról 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Times New Roman" panose="02020603050405020304" pitchFamily="18" charset="0"/>
              </a:rPr>
              <a:t>a medián bér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Calibri" panose="020F0502020204030204" pitchFamily="34" charset="0"/>
              </a:rPr>
              <a:t>a béralakulás mérésének sajátosságai 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hu-HU" sz="1800" b="1" i="1" dirty="0">
                <a:latin typeface="+mn-lt"/>
                <a:ea typeface="Calibri" panose="020F0502020204030204" pitchFamily="34" charset="0"/>
              </a:rPr>
              <a:t>a „minőségi munkát” befolyásoló munkaerőpiaci változások</a:t>
            </a:r>
            <a:endParaRPr lang="hu-HU" sz="1800" dirty="0">
              <a:latin typeface="+mn-lt"/>
              <a:ea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06814" y="2373721"/>
            <a:ext cx="2088232" cy="3345235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a statisztikai adatok elemzése során a vizsgált témák</a:t>
            </a:r>
          </a:p>
          <a:p>
            <a:r>
              <a:rPr lang="hu-HU" sz="2000" dirty="0">
                <a:solidFill>
                  <a:srgbClr val="FF0000"/>
                </a:solidFill>
              </a:rPr>
              <a:t> </a:t>
            </a:r>
          </a:p>
          <a:p>
            <a:r>
              <a:rPr lang="hu-HU" sz="2000" dirty="0">
                <a:solidFill>
                  <a:srgbClr val="FF0000"/>
                </a:solidFill>
              </a:rPr>
              <a:t>a minőségi munka szempontjai alapján </a:t>
            </a:r>
          </a:p>
          <a:p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1244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i="1" dirty="0"/>
              <a:t>FOGLALKOZTATOTTSÁG ÉS KERESETEK ALAKULÁSA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999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456302" y="1484784"/>
            <a:ext cx="5436178" cy="62646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sz="5500" b="1" dirty="0"/>
              <a:t>reprezentatív felvételekből</a:t>
            </a:r>
          </a:p>
          <a:p>
            <a:pPr lvl="1"/>
            <a:r>
              <a:rPr lang="hu-HU" sz="5500" i="1" dirty="0"/>
              <a:t>a munkaidő, </a:t>
            </a:r>
          </a:p>
          <a:p>
            <a:pPr lvl="1"/>
            <a:r>
              <a:rPr lang="hu-HU" sz="5500" i="1" dirty="0"/>
              <a:t>a munkahelyi egészség és biztonság, </a:t>
            </a:r>
          </a:p>
          <a:p>
            <a:pPr lvl="1"/>
            <a:r>
              <a:rPr lang="hu-HU" sz="5500" i="1" dirty="0"/>
              <a:t>a munkaügyi kapcsolatok, </a:t>
            </a:r>
          </a:p>
          <a:p>
            <a:pPr lvl="1"/>
            <a:r>
              <a:rPr lang="hu-HU" sz="5500" i="1" dirty="0"/>
              <a:t>a képzési és </a:t>
            </a:r>
            <a:r>
              <a:rPr lang="hu-HU" sz="5500" i="1" dirty="0" err="1"/>
              <a:t>előrejutási</a:t>
            </a:r>
            <a:r>
              <a:rPr lang="hu-HU" sz="5500" i="1" dirty="0"/>
              <a:t> lehetőségek</a:t>
            </a:r>
            <a:r>
              <a:rPr lang="hu-HU" sz="5500" dirty="0"/>
              <a:t>. </a:t>
            </a:r>
          </a:p>
          <a:p>
            <a:pPr marL="0" lvl="0" indent="0">
              <a:buNone/>
            </a:pPr>
            <a:endParaRPr lang="hu-HU" sz="5500" dirty="0"/>
          </a:p>
          <a:p>
            <a:pPr marL="0" lvl="0" indent="0">
              <a:buNone/>
            </a:pPr>
            <a:r>
              <a:rPr lang="hu-HU" sz="5500" b="1" dirty="0"/>
              <a:t>eseti vizsgálatokból</a:t>
            </a:r>
          </a:p>
          <a:p>
            <a:pPr lvl="1"/>
            <a:r>
              <a:rPr lang="hu-HU" sz="5500" i="1" dirty="0"/>
              <a:t>a munka és a magánélet egyensúlya, </a:t>
            </a:r>
          </a:p>
          <a:p>
            <a:pPr lvl="1"/>
            <a:r>
              <a:rPr lang="hu-HU" sz="5500" i="1" dirty="0"/>
              <a:t>a munka szubjektív (belső) minősége, </a:t>
            </a:r>
          </a:p>
          <a:p>
            <a:pPr lvl="1"/>
            <a:r>
              <a:rPr lang="hu-HU" sz="5500" i="1" dirty="0"/>
              <a:t>az esélyegyenlőség</a:t>
            </a:r>
          </a:p>
          <a:p>
            <a:pPr lvl="1"/>
            <a:r>
              <a:rPr lang="hu-HU" sz="5500" dirty="0"/>
              <a:t>a </a:t>
            </a:r>
            <a:r>
              <a:rPr lang="hu-HU" sz="5500" dirty="0" err="1"/>
              <a:t>burn</a:t>
            </a:r>
            <a:r>
              <a:rPr lang="hu-HU" sz="5500" dirty="0"/>
              <a:t>-out (munkahelyi kiégés),</a:t>
            </a:r>
          </a:p>
          <a:p>
            <a:pPr lvl="1"/>
            <a:r>
              <a:rPr lang="hu-HU" sz="5500" dirty="0"/>
              <a:t>a munkahelyi zaklatás, </a:t>
            </a:r>
          </a:p>
          <a:p>
            <a:pPr lvl="1"/>
            <a:r>
              <a:rPr lang="hu-HU" sz="5500" dirty="0"/>
              <a:t>a diszkrimináció, a vezetői gyakorlatok,</a:t>
            </a:r>
          </a:p>
          <a:p>
            <a:pPr lvl="1"/>
            <a:r>
              <a:rPr lang="hu-HU" sz="5500" dirty="0"/>
              <a:t>a feladatok és az autonómia a munkavégzés során, </a:t>
            </a:r>
          </a:p>
          <a:p>
            <a:pPr lvl="1"/>
            <a:r>
              <a:rPr lang="hu-HU" sz="5500" dirty="0"/>
              <a:t>a munkahelyi közösség vagy </a:t>
            </a:r>
          </a:p>
          <a:p>
            <a:pPr lvl="1"/>
            <a:r>
              <a:rPr lang="hu-HU" sz="5500" dirty="0"/>
              <a:t>a munka tágabb értelemben vett társadalmi-gazdasági környezete.</a:t>
            </a:r>
          </a:p>
          <a:p>
            <a:endParaRPr lang="hu-HU" i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69859" y="2166937"/>
            <a:ext cx="3008313" cy="4691063"/>
          </a:xfrm>
        </p:spPr>
        <p:txBody>
          <a:bodyPr>
            <a:normAutofit/>
          </a:bodyPr>
          <a:lstStyle/>
          <a:p>
            <a:pPr>
              <a:lnSpc>
                <a:spcPts val="2880"/>
              </a:lnSpc>
              <a:spcAft>
                <a:spcPts val="0"/>
              </a:spcAft>
            </a:pPr>
            <a:r>
              <a:rPr lang="hu-HU" sz="18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havi rendszerességgel </a:t>
            </a:r>
            <a:r>
              <a:rPr lang="hu-HU" sz="1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nyilvános statisztikai elemzésként  </a:t>
            </a:r>
            <a:endParaRPr lang="hu-HU" sz="1800" b="1" dirty="0"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sz="1800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bérek-keresetek </a:t>
            </a:r>
            <a:r>
              <a:rPr lang="hu-HU" sz="1800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alakulása</a:t>
            </a:r>
            <a:r>
              <a:rPr lang="hu-HU" sz="1800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8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a foglalkoztatottság jellemzői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munkanélküliség mutatói</a:t>
            </a:r>
            <a:endParaRPr lang="hu-HU" sz="1800" i="1" dirty="0">
              <a:latin typeface="+mn-lt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9420" y="266993"/>
            <a:ext cx="844449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statisztikákban (KSH, NAV, PM, Munkaügyi Hivatalok stb.) rendszeresített megfigyelések</a:t>
            </a:r>
          </a:p>
        </p:txBody>
      </p:sp>
    </p:spTree>
    <p:extLst>
      <p:ext uri="{BB962C8B-B14F-4D97-AF65-F5344CB8AC3E}">
        <p14:creationId xmlns:p14="http://schemas.microsoft.com/office/powerpoint/2010/main" val="105061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12443" cy="864096"/>
          </a:xfrm>
        </p:spPr>
        <p:txBody>
          <a:bodyPr/>
          <a:lstStyle/>
          <a:p>
            <a:pPr algn="ctr"/>
            <a:r>
              <a:rPr lang="hu-HU" dirty="0"/>
              <a:t>KERESETEK ALAKULÁSA 2010-2020 (Ft - %)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7488832" cy="484833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971600" y="653483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>
                <a:solidFill>
                  <a:schemeClr val="dk1"/>
                </a:solidFill>
              </a:rPr>
              <a:t>Forrás: KSH, saját szerkesztés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95549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1944215" cy="4691063"/>
          </a:xfrm>
        </p:spPr>
        <p:txBody>
          <a:bodyPr/>
          <a:lstStyle/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sz="1600" i="1" dirty="0">
              <a:solidFill>
                <a:srgbClr val="FF0000"/>
              </a:solidFill>
            </a:endParaRPr>
          </a:p>
          <a:p>
            <a:r>
              <a:rPr lang="hu-HU" sz="1600" i="1" dirty="0">
                <a:solidFill>
                  <a:srgbClr val="FF0000"/>
                </a:solidFill>
              </a:rPr>
              <a:t>BÉRDINAMIKA</a:t>
            </a:r>
            <a:r>
              <a:rPr lang="hu-HU" sz="1600" dirty="0">
                <a:solidFill>
                  <a:srgbClr val="FF0000"/>
                </a:solidFill>
              </a:rPr>
              <a:t> –</a:t>
            </a:r>
          </a:p>
          <a:p>
            <a:r>
              <a:rPr lang="hu-HU" sz="1600" dirty="0">
                <a:solidFill>
                  <a:srgbClr val="FF0000"/>
                </a:solidFill>
              </a:rPr>
              <a:t>felzárkózás a nyugat-európai szinthez?</a:t>
            </a:r>
          </a:p>
          <a:p>
            <a:endParaRPr lang="hu-HU" sz="1600" dirty="0">
              <a:solidFill>
                <a:srgbClr val="FF0000"/>
              </a:solidFill>
            </a:endParaRPr>
          </a:p>
          <a:p>
            <a:r>
              <a:rPr lang="hu-HU" sz="1600" i="1" dirty="0">
                <a:solidFill>
                  <a:srgbClr val="FF0000"/>
                </a:solidFill>
              </a:rPr>
              <a:t>ALAPFELTÉTEL </a:t>
            </a:r>
            <a:r>
              <a:rPr lang="hu-HU" sz="1600" dirty="0">
                <a:solidFill>
                  <a:srgbClr val="FF0000"/>
                </a:solidFill>
              </a:rPr>
              <a:t>lehet a termelékenység növekedése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82827" cy="864096"/>
          </a:xfrm>
        </p:spPr>
        <p:txBody>
          <a:bodyPr/>
          <a:lstStyle/>
          <a:p>
            <a:pPr algn="ctr"/>
            <a:r>
              <a:rPr lang="hu-HU" dirty="0"/>
              <a:t>Foglalkoztatottság - Bérszínvonal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262167"/>
              </p:ext>
            </p:extLst>
          </p:nvPr>
        </p:nvGraphicFramePr>
        <p:xfrm>
          <a:off x="1835696" y="1443426"/>
          <a:ext cx="6995120" cy="500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67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919728" y="1700808"/>
            <a:ext cx="6612712" cy="4691063"/>
          </a:xfrm>
        </p:spPr>
        <p:txBody>
          <a:bodyPr>
            <a:normAutofit/>
          </a:bodyPr>
          <a:lstStyle/>
          <a:p>
            <a:pPr lvl="0"/>
            <a:r>
              <a:rPr lang="hu-HU" sz="2000" dirty="0"/>
              <a:t>Az alacsony bérek miatt egyre többen vándoroltak ki,</a:t>
            </a:r>
          </a:p>
          <a:p>
            <a:pPr marL="0" lvl="0" indent="0">
              <a:buNone/>
            </a:pPr>
            <a:endParaRPr lang="hu-HU" sz="2000" dirty="0"/>
          </a:p>
          <a:p>
            <a:pPr lvl="0"/>
            <a:r>
              <a:rPr lang="hu-HU" sz="2000" dirty="0"/>
              <a:t>A munkaerő kereslet nem egyezik a kínálattal, (a nyelvtudás hiánya, alacsony kvalifikáltság - ha van is szakmai képzés az már nem felel meg a mai normáknak.</a:t>
            </a:r>
          </a:p>
          <a:p>
            <a:pPr marL="0" lvl="0" indent="0">
              <a:buNone/>
            </a:pPr>
            <a:endParaRPr lang="hu-HU" sz="2000" dirty="0"/>
          </a:p>
          <a:p>
            <a:pPr lvl="0"/>
            <a:r>
              <a:rPr lang="hu-HU" sz="2000" dirty="0"/>
              <a:t>A mobilitás hiánya miatt sok helyen nincs elegendő munkaerő. A nyugat-magyarországi megyékben feszesebb a munkaerőpiac az erősebb konjunktúra és a nagyobb külföldi munkavállalás miatt, a keleti megyékben viszont rosszabb a közmunkaprogram miatt. 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296652"/>
            <a:ext cx="8084451" cy="864096"/>
          </a:xfrm>
        </p:spPr>
        <p:txBody>
          <a:bodyPr/>
          <a:lstStyle/>
          <a:p>
            <a:pPr algn="ctr"/>
            <a:r>
              <a:rPr lang="hu-HU" dirty="0"/>
              <a:t>A munkaerő-piaci feszesség elmúlt évekbeli erősödése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1224137" cy="4691063"/>
          </a:xfrm>
        </p:spPr>
        <p:txBody>
          <a:bodyPr/>
          <a:lstStyle/>
          <a:p>
            <a:endParaRPr lang="hu-HU" sz="2000" b="1" dirty="0">
              <a:solidFill>
                <a:srgbClr val="FF0000"/>
              </a:solidFill>
            </a:endParaRPr>
          </a:p>
          <a:p>
            <a:endParaRPr lang="hu-HU" sz="2000" b="1" dirty="0">
              <a:solidFill>
                <a:srgbClr val="FF0000"/>
              </a:solidFill>
            </a:endParaRPr>
          </a:p>
          <a:p>
            <a:endParaRPr lang="hu-HU" sz="2000" b="1" dirty="0">
              <a:solidFill>
                <a:srgbClr val="FF0000"/>
              </a:solidFill>
            </a:endParaRPr>
          </a:p>
          <a:p>
            <a:endParaRPr lang="hu-HU" sz="2000" b="1" dirty="0">
              <a:solidFill>
                <a:srgbClr val="FF0000"/>
              </a:solidFill>
            </a:endParaRPr>
          </a:p>
          <a:p>
            <a:endParaRPr lang="hu-HU" sz="2000" b="1" dirty="0">
              <a:solidFill>
                <a:srgbClr val="FF0000"/>
              </a:solidFill>
            </a:endParaRPr>
          </a:p>
          <a:p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b="1" dirty="0">
                <a:solidFill>
                  <a:srgbClr val="FF0000"/>
                </a:solidFill>
              </a:rPr>
              <a:t>OKAI</a:t>
            </a:r>
            <a:r>
              <a:rPr lang="hu-H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271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1738</Words>
  <Application>Microsoft Office PowerPoint</Application>
  <PresentationFormat>Diavetítés a képernyőre (4:3 oldalarány)</PresentationFormat>
  <Paragraphs>346</Paragraphs>
  <Slides>32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Office-téma</vt:lpstr>
      <vt:lpstr>Munkalap</vt:lpstr>
      <vt:lpstr>"Minőségi munkát,   minőségi munkahelyeket!„   2021. MÁRCIUS 5.   Policy Agenda…   SzőllŐssy Anita, Krausz Péter,  Belyó Pál </vt:lpstr>
      <vt:lpstr>Az előadás témái</vt:lpstr>
      <vt:lpstr>A MINŐSÉGI MUNKA NEMZETKÖZI MEGJELENÉSE </vt:lpstr>
      <vt:lpstr>Minőségi munka és  minőségi munkahely Magyarországon</vt:lpstr>
      <vt:lpstr>FOGLALKOZTATOTTSÁG ÉS KERESETEK ALAKULÁSA </vt:lpstr>
      <vt:lpstr>a statisztikákban (KSH, NAV, PM, Munkaügyi Hivatalok stb.) rendszeresített megfigyelések</vt:lpstr>
      <vt:lpstr>KERESETEK ALAKULÁSA 2010-2020 (Ft - %)</vt:lpstr>
      <vt:lpstr>Foglalkoztatottság - Bérszínvonal</vt:lpstr>
      <vt:lpstr>A munkaerő-piaci feszesség elmúlt évekbeli erősödése</vt:lpstr>
      <vt:lpstr>A foglalkoztatás formája és  „minőségi munka”</vt:lpstr>
      <vt:lpstr>A MINŐSÉGI MUNKa és a KERESETEK ALAKULÁSA  </vt:lpstr>
      <vt:lpstr>A medián keresetek - a ksh számításaiban</vt:lpstr>
      <vt:lpstr>Hány százaléka a mediánbér az átlagbérnek? </vt:lpstr>
      <vt:lpstr>A minimálbér aránya….    Sztrájkok….</vt:lpstr>
      <vt:lpstr>„Minőségi munka - a dolgozók véleménye” </vt:lpstr>
      <vt:lpstr>Mennyire megterhelő a munkája fizikailag?  </vt:lpstr>
      <vt:lpstr>érzelmileg mennyire terheli meg a munkája?  </vt:lpstr>
      <vt:lpstr>gyakran dolgozik-E este/éjszaka/hétvégén/ünnepnapon, és  heti 40 óránál többet?   </vt:lpstr>
      <vt:lpstr>Milyennek értékeli a vezetők munkahelyi magatartását?</vt:lpstr>
      <vt:lpstr>Milyen a viszonya kollégáival? </vt:lpstr>
      <vt:lpstr>adottak-e lehetőségei tanulni, fejlődni a munkahelyén?  </vt:lpstr>
      <vt:lpstr>Tapasztalt-e hátrányos megkülönböztetést a munkahelyén</vt:lpstr>
      <vt:lpstr>A szakszervezeten / munkavállalói képviselőn keresztül lehetősége van-E</vt:lpstr>
      <vt:lpstr>mennyire érzi elégedettnek magát  a munkájával kapcsolatban?</vt:lpstr>
      <vt:lpstr>Kik elégedettek? </vt:lpstr>
      <vt:lpstr>Érdekes következtetés …</vt:lpstr>
      <vt:lpstr>KOLLEKTÍV SZERZŐDÉSEK</vt:lpstr>
      <vt:lpstr>A minőségi munkavégzés kapcsán a kollektív szerződésekben</vt:lpstr>
      <vt:lpstr>Kollektív szerződéssel lefedettség</vt:lpstr>
      <vt:lpstr>Néhány jellemző a kollektív szerződésekben …</vt:lpstr>
      <vt:lpstr> JAVASLATOK A MINŐSÉGI MUNKAVÉGZÉS KITELJESEDÉSÉHEZ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Magyar Szakszervezet</cp:lastModifiedBy>
  <cp:revision>104</cp:revision>
  <cp:lastPrinted>2021-02-25T12:12:28Z</cp:lastPrinted>
  <dcterms:created xsi:type="dcterms:W3CDTF">2014-03-03T11:13:53Z</dcterms:created>
  <dcterms:modified xsi:type="dcterms:W3CDTF">2021-03-02T10:12:37Z</dcterms:modified>
</cp:coreProperties>
</file>