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7"/>
  </p:notesMasterIdLst>
  <p:sldIdLst>
    <p:sldId id="256" r:id="rId2"/>
    <p:sldId id="257" r:id="rId3"/>
    <p:sldId id="270" r:id="rId4"/>
    <p:sldId id="271" r:id="rId5"/>
    <p:sldId id="278" r:id="rId6"/>
    <p:sldId id="272" r:id="rId7"/>
    <p:sldId id="273" r:id="rId8"/>
    <p:sldId id="275" r:id="rId9"/>
    <p:sldId id="276" r:id="rId10"/>
    <p:sldId id="261" r:id="rId11"/>
    <p:sldId id="262" r:id="rId12"/>
    <p:sldId id="265" r:id="rId13"/>
    <p:sldId id="281" r:id="rId14"/>
    <p:sldId id="268" r:id="rId15"/>
    <p:sldId id="26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795A3E-0D9D-42A2-8DDB-F4AFEC53B6BE}" type="datetimeFigureOut">
              <a:rPr lang="hu-HU" smtClean="0"/>
              <a:t>2021. 08. 25.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49A9B-CEDE-49E1-A42F-D465EE030A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87579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dirty="0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8/25/2021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u-HU" sz="4000" dirty="0" smtClean="0"/>
              <a:t>Digitális kompetenciák fejlesztése a fémiparban (ginop-5.3.5-18-2018-00076)</a:t>
            </a:r>
            <a:endParaRPr lang="hu-HU" sz="40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7518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u-HU" sz="4000" dirty="0" smtClean="0"/>
              <a:t>KÉRDŐÍVEZÉS – a jövő technológiai kihívásaihoz való alkalmazkodáshoz szükséges kompetenciákhoz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800" dirty="0" smtClean="0"/>
              <a:t>2020. Szeptemberében 5 </a:t>
            </a:r>
            <a:r>
              <a:rPr lang="hu-HU" sz="1800" dirty="0"/>
              <a:t>fő területre kiterjedő kérdéscsoportot </a:t>
            </a:r>
            <a:r>
              <a:rPr lang="hu-HU" sz="1800" dirty="0" smtClean="0"/>
              <a:t>tartalmazó </a:t>
            </a:r>
            <a:r>
              <a:rPr lang="hu-HU" sz="1800" dirty="0" smtClean="0"/>
              <a:t>2 </a:t>
            </a:r>
            <a:r>
              <a:rPr lang="hu-HU" sz="1800" dirty="0" smtClean="0"/>
              <a:t>szintű </a:t>
            </a:r>
            <a:r>
              <a:rPr lang="hu-HU" sz="1800" dirty="0" smtClean="0"/>
              <a:t>(vezető és beosztott</a:t>
            </a:r>
            <a:r>
              <a:rPr lang="hu-HU" sz="1800" dirty="0" smtClean="0"/>
              <a:t>) kérdőív készült:</a:t>
            </a:r>
            <a:endParaRPr lang="hu-HU" sz="1800" dirty="0"/>
          </a:p>
          <a:p>
            <a:pPr marL="0" indent="0" algn="just">
              <a:buNone/>
            </a:pPr>
            <a:r>
              <a:rPr lang="hu-HU" sz="1800" b="1" dirty="0" smtClean="0"/>
              <a:t>Digitális írástudás</a:t>
            </a:r>
            <a:r>
              <a:rPr lang="hu-HU" sz="1800" dirty="0" smtClean="0"/>
              <a:t>: azok </a:t>
            </a:r>
            <a:r>
              <a:rPr lang="hu-HU" sz="1800" dirty="0"/>
              <a:t>a készséggé fejlesztett </a:t>
            </a:r>
            <a:r>
              <a:rPr lang="hu-HU" sz="1800" dirty="0" smtClean="0"/>
              <a:t>ismeretek </a:t>
            </a:r>
            <a:r>
              <a:rPr lang="hu-HU" sz="1800" dirty="0"/>
              <a:t>amik lehetővé teszik a felhasználó számára a számítógép által nyújtott lehetőségek kihasználását, pl. szövegszerkesztő, táblázatkezelő és egyéb alkalmazói szoftverek ismeretét, alkalmazását. </a:t>
            </a:r>
            <a:r>
              <a:rPr lang="hu-HU" sz="1800" dirty="0" smtClean="0"/>
              <a:t>Hozzátartozik az </a:t>
            </a:r>
            <a:r>
              <a:rPr lang="hu-HU" sz="1800" dirty="0"/>
              <a:t>internet és általában a hálózatok ismerete, és egyre inkább nő a multimédiás alkalmazások jelentősége is. Fokozatosan nő az e-közigazgatás, e-önkormányzatok szerepe is. Az új lehetőségek a hagyományos tanulást is átalakítják, egyre terjed az e-</a:t>
            </a:r>
            <a:r>
              <a:rPr lang="hu-HU" sz="1800" dirty="0" err="1"/>
              <a:t>learning</a:t>
            </a:r>
            <a:r>
              <a:rPr lang="hu-HU" sz="1800" dirty="0"/>
              <a:t>, ami lehetőséget biztosít arra, hogy mindenki otthonában, saját maga által megszabott időben tanuljon.</a:t>
            </a:r>
          </a:p>
          <a:p>
            <a:pPr marL="0" indent="0" algn="just">
              <a:buNone/>
            </a:pPr>
            <a:r>
              <a:rPr lang="hu-HU" sz="1800" b="1" dirty="0" smtClean="0"/>
              <a:t>Beágyazott rendszerek</a:t>
            </a:r>
            <a:r>
              <a:rPr lang="hu-HU" sz="1800" dirty="0" smtClean="0"/>
              <a:t>: Olyan </a:t>
            </a:r>
            <a:r>
              <a:rPr lang="hu-HU" sz="1800" dirty="0"/>
              <a:t>digitális eszközök, amelyek alkalmazás-orientált célberendezésekkel, ill. komplex alkalmazói rendszerekkel szervesen egybeépülve azok autonóm működését biztosítják, vagy segítik. A beágyazott rendszerek szerteágazó </a:t>
            </a:r>
            <a:r>
              <a:rPr lang="hu-HU" sz="1800" dirty="0" err="1"/>
              <a:t>monitorozási</a:t>
            </a:r>
            <a:r>
              <a:rPr lang="hu-HU" sz="1800" dirty="0"/>
              <a:t>, vezérlési, ill. </a:t>
            </a:r>
            <a:r>
              <a:rPr lang="hu-HU" sz="1800" dirty="0" smtClean="0"/>
              <a:t>szabályozási feladatokat </a:t>
            </a:r>
            <a:r>
              <a:rPr lang="hu-HU" sz="1800" dirty="0"/>
              <a:t>látnak el. </a:t>
            </a:r>
          </a:p>
          <a:p>
            <a:endParaRPr lang="hu-HU" sz="16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312" y="5298144"/>
            <a:ext cx="2257441" cy="155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06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u-HU" sz="4000" dirty="0"/>
              <a:t>KÉRDŐÍVEZÉS – a jövő technológiai kihívásaihoz való alkalmazkodáshoz szükséges kompetenciákhoz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12860" y="2370790"/>
            <a:ext cx="10058400" cy="40507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b="1" dirty="0" smtClean="0"/>
              <a:t>Általános </a:t>
            </a:r>
            <a:r>
              <a:rPr lang="hu-HU" b="1" dirty="0"/>
              <a:t>kompetenciák </a:t>
            </a:r>
            <a:r>
              <a:rPr lang="hu-HU" dirty="0"/>
              <a:t>olyan átvihető ismeretek (pl. szaktudás), készségek (pl. kommunikáció), hozzáállás (pl. optimizmus) vagy </a:t>
            </a:r>
            <a:r>
              <a:rPr lang="hu-HU" dirty="0" err="1"/>
              <a:t>személyiségbeli</a:t>
            </a:r>
            <a:r>
              <a:rPr lang="hu-HU" dirty="0"/>
              <a:t> tulajdonságok (pl. kedvesség), melyek nem túl specifikusak, ezért felhasználhatók más foglalkozások, munkakörökben betöltött állások esetében. </a:t>
            </a:r>
            <a:r>
              <a:rPr lang="hu-HU" dirty="0" err="1"/>
              <a:t>Mindezek</a:t>
            </a:r>
            <a:r>
              <a:rPr lang="hu-HU" dirty="0"/>
              <a:t> mellett nem túl általánosak ahhoz, hogy ne lehessen versenyképesen felhasználni őket a munkaerőpiaci versenyben.</a:t>
            </a:r>
          </a:p>
          <a:p>
            <a:pPr marL="0" indent="0" algn="just">
              <a:buNone/>
            </a:pPr>
            <a:r>
              <a:rPr lang="hu-HU" b="1" dirty="0" err="1" smtClean="0"/>
              <a:t>Reziliencia</a:t>
            </a:r>
            <a:r>
              <a:rPr lang="hu-HU" b="1" dirty="0" smtClean="0"/>
              <a:t> kérdések</a:t>
            </a:r>
            <a:r>
              <a:rPr lang="hu-HU" dirty="0" smtClean="0"/>
              <a:t>: A </a:t>
            </a:r>
            <a:r>
              <a:rPr lang="hu-HU" dirty="0" err="1"/>
              <a:t>reziliencia</a:t>
            </a:r>
            <a:r>
              <a:rPr lang="hu-HU" dirty="0"/>
              <a:t> általános értelemben </a:t>
            </a:r>
            <a:r>
              <a:rPr lang="hu-HU" b="1" i="1" dirty="0"/>
              <a:t>rugalmas ellenállási képesség</a:t>
            </a:r>
            <a:r>
              <a:rPr lang="hu-HU" dirty="0"/>
              <a:t>, azaz valamely rendszernek – legyen az egy egyén, egy szervezet, egy ökoszisztéma vagy éppen egy anyagfajta – azon reaktív képessége, hogy erőteljes, meg-megújuló, vagy akár sokkszerű </a:t>
            </a:r>
            <a:r>
              <a:rPr lang="hu-HU" b="1" i="1" dirty="0"/>
              <a:t>külső hatásokhoz sikeresen </a:t>
            </a:r>
            <a:r>
              <a:rPr lang="hu-HU" b="1" i="1" dirty="0" err="1"/>
              <a:t>adaptálódjék</a:t>
            </a:r>
            <a:r>
              <a:rPr lang="hu-HU" dirty="0"/>
              <a:t>.</a:t>
            </a:r>
          </a:p>
          <a:p>
            <a:endParaRPr lang="hu-HU" sz="16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312" y="5298144"/>
            <a:ext cx="2257441" cy="155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84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17630" y="346087"/>
            <a:ext cx="10058400" cy="1609344"/>
          </a:xfrm>
        </p:spPr>
        <p:txBody>
          <a:bodyPr>
            <a:noAutofit/>
          </a:bodyPr>
          <a:lstStyle/>
          <a:p>
            <a:pPr algn="ctr"/>
            <a:r>
              <a:rPr lang="hu-HU" sz="4000" dirty="0"/>
              <a:t>KÉRDŐÍVEZÉS – a jövő technológiai kihívásaihoz való alkalmazkodáshoz szükséges kompetenciákhoz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1" dirty="0"/>
              <a:t>Koherencia kérdések</a:t>
            </a:r>
            <a:endParaRPr lang="hu-HU" dirty="0"/>
          </a:p>
          <a:p>
            <a:pPr algn="just"/>
            <a:r>
              <a:rPr lang="hu-HU" dirty="0" smtClean="0"/>
              <a:t>A  </a:t>
            </a:r>
            <a:r>
              <a:rPr lang="hu-HU" dirty="0"/>
              <a:t>koherencia  annak  az  átélése,  hogy  a személynek van helye és szerepe a társadalomban, a világban, s hogy a velünk történő események </a:t>
            </a:r>
            <a:r>
              <a:rPr lang="hu-HU" dirty="0" err="1"/>
              <a:t>értelemteliek</a:t>
            </a:r>
            <a:r>
              <a:rPr lang="hu-HU" dirty="0"/>
              <a:t>, kihívások, amelyeknek megoldására képesek vagyunk. A koherencia a személynek saját magával és a világgal szemben tanúsított és átélt </a:t>
            </a:r>
            <a:r>
              <a:rPr lang="hu-HU" dirty="0" err="1"/>
              <a:t>beálÌtódása</a:t>
            </a:r>
            <a:r>
              <a:rPr lang="hu-HU" dirty="0"/>
              <a:t>, annak a biztonsága, hogy a minket körülvevő és a bennünk megnyilvánuló világ kiszámítható és az események nagy valószínűséggel </a:t>
            </a:r>
            <a:r>
              <a:rPr lang="hu-HU" dirty="0" err="1"/>
              <a:t>befolyásolhatóak</a:t>
            </a:r>
            <a:r>
              <a:rPr lang="hu-HU" dirty="0"/>
              <a:t>. Ebben a modellben a krízisek, nehézségek nem elkerülendők, hanem arra alkalmasak, hogy a személyiségfejlődés magasabb szintjére jussunk általuk. </a:t>
            </a:r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312" y="5298144"/>
            <a:ext cx="2257441" cy="155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39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</a:t>
            </a:r>
            <a:r>
              <a:rPr lang="hu-HU" dirty="0" smtClean="0"/>
              <a:t>PROJEKT pilot része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 smtClean="0"/>
              <a:t>A Pilot </a:t>
            </a:r>
            <a:r>
              <a:rPr lang="hu-HU" dirty="0"/>
              <a:t>fázis </a:t>
            </a:r>
            <a:r>
              <a:rPr lang="hu-HU" dirty="0" smtClean="0"/>
              <a:t>elemei:</a:t>
            </a:r>
            <a:endParaRPr lang="hu-HU" dirty="0"/>
          </a:p>
          <a:p>
            <a:pPr lvl="0"/>
            <a:r>
              <a:rPr lang="hu-HU" dirty="0"/>
              <a:t>Online digitális kompetencia fejlesztő képzési program kidolgozása </a:t>
            </a:r>
            <a:endParaRPr lang="hu-HU" dirty="0" smtClean="0"/>
          </a:p>
          <a:p>
            <a:pPr lvl="0"/>
            <a:r>
              <a:rPr lang="hu-HU" dirty="0" smtClean="0"/>
              <a:t>A </a:t>
            </a:r>
            <a:r>
              <a:rPr lang="hu-HU" dirty="0"/>
              <a:t>digitális kompetencia fejlesztő program engedélyeztetése </a:t>
            </a:r>
            <a:endParaRPr lang="hu-HU" dirty="0" smtClean="0"/>
          </a:p>
          <a:p>
            <a:pPr lvl="0"/>
            <a:r>
              <a:rPr lang="hu-HU" dirty="0" smtClean="0"/>
              <a:t>Online </a:t>
            </a:r>
            <a:r>
              <a:rPr lang="hu-HU" dirty="0"/>
              <a:t>digitális kompetencia fejlesztő képzési program kivitelezése </a:t>
            </a:r>
            <a:endParaRPr lang="hu-HU" dirty="0" smtClean="0"/>
          </a:p>
          <a:p>
            <a:pPr lvl="0"/>
            <a:r>
              <a:rPr lang="hu-HU" dirty="0" smtClean="0"/>
              <a:t>2x </a:t>
            </a:r>
            <a:r>
              <a:rPr lang="hu-HU" dirty="0"/>
              <a:t>15-20 fős csoport számára az online tananyag  elérhetővé tétele (2 </a:t>
            </a:r>
            <a:r>
              <a:rPr lang="hu-HU" dirty="0" smtClean="0"/>
              <a:t>hétre)</a:t>
            </a:r>
            <a:endParaRPr lang="hu-HU" dirty="0" smtClean="0"/>
          </a:p>
          <a:p>
            <a:pPr lvl="0"/>
            <a:r>
              <a:rPr lang="hu-HU" dirty="0" smtClean="0"/>
              <a:t>A </a:t>
            </a:r>
            <a:r>
              <a:rPr lang="hu-HU" dirty="0"/>
              <a:t>résztvevők kérdőíves megkérdezése a tananyag elsajátítása során szerzett </a:t>
            </a:r>
            <a:r>
              <a:rPr lang="hu-HU" dirty="0" smtClean="0"/>
              <a:t>tapasztalataikról</a:t>
            </a:r>
            <a:endParaRPr lang="hu-HU" dirty="0" smtClean="0"/>
          </a:p>
          <a:p>
            <a:pPr lvl="0"/>
            <a:r>
              <a:rPr lang="hu-HU" dirty="0" smtClean="0"/>
              <a:t>A </a:t>
            </a:r>
            <a:r>
              <a:rPr lang="hu-HU" dirty="0"/>
              <a:t>résztvevői visszacsatolás feldolgozása és </a:t>
            </a:r>
            <a:r>
              <a:rPr lang="hu-HU" dirty="0" smtClean="0"/>
              <a:t>kiértékelése</a:t>
            </a:r>
            <a:endParaRPr lang="hu-HU" dirty="0"/>
          </a:p>
          <a:p>
            <a:pPr lvl="0"/>
            <a:r>
              <a:rPr lang="hu-HU" dirty="0"/>
              <a:t>A tananyag korrekciója az észrevételek </a:t>
            </a:r>
            <a:r>
              <a:rPr lang="hu-HU" dirty="0" smtClean="0"/>
              <a:t>figyelembevételével</a:t>
            </a:r>
            <a:endParaRPr lang="hu-HU" dirty="0" smtClean="0"/>
          </a:p>
          <a:p>
            <a:pPr lvl="0"/>
            <a:r>
              <a:rPr lang="hu-HU" dirty="0" smtClean="0"/>
              <a:t>Digitális </a:t>
            </a:r>
            <a:r>
              <a:rPr lang="hu-HU" dirty="0"/>
              <a:t>mentorok (5-6 fő</a:t>
            </a:r>
            <a:r>
              <a:rPr lang="hu-HU" dirty="0" smtClean="0"/>
              <a:t>) számára 5 </a:t>
            </a:r>
            <a:r>
              <a:rPr lang="hu-HU" dirty="0"/>
              <a:t>órás tréning </a:t>
            </a:r>
            <a:r>
              <a:rPr lang="hu-HU" dirty="0" smtClean="0"/>
              <a:t>program.</a:t>
            </a:r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312" y="5298144"/>
            <a:ext cx="2257441" cy="155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29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312" y="5298144"/>
            <a:ext cx="2257441" cy="1559856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TANANYAG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 smtClean="0"/>
              <a:t>Az online tananyag (mely a kutatási megállapításokra épül) </a:t>
            </a:r>
            <a:r>
              <a:rPr lang="hu-HU" dirty="0" smtClean="0"/>
              <a:t>kidolgozásának módszertana </a:t>
            </a:r>
            <a:r>
              <a:rPr lang="hu-HU" dirty="0" smtClean="0"/>
              <a:t>két szintű volt: </a:t>
            </a:r>
            <a:r>
              <a:rPr lang="hu-HU" dirty="0" smtClean="0"/>
              <a:t>beosztotti és vezetői</a:t>
            </a:r>
          </a:p>
          <a:p>
            <a:pPr algn="just"/>
            <a:r>
              <a:rPr lang="hu-HU" dirty="0" smtClean="0"/>
              <a:t>felépítésében és az </a:t>
            </a:r>
            <a:r>
              <a:rPr lang="hu-HU" dirty="0"/>
              <a:t>információk átadásánál </a:t>
            </a:r>
            <a:r>
              <a:rPr lang="hu-HU" dirty="0" smtClean="0"/>
              <a:t>törekedtünk a</a:t>
            </a:r>
            <a:r>
              <a:rPr lang="hu-HU" dirty="0"/>
              <a:t> MUTAT-GYAKOROLTAT-VISSZAKÉRDEZ </a:t>
            </a:r>
            <a:r>
              <a:rPr lang="hu-HU" dirty="0" smtClean="0"/>
              <a:t>elvre, </a:t>
            </a:r>
            <a:r>
              <a:rPr lang="hu-HU" dirty="0"/>
              <a:t>ezért </a:t>
            </a:r>
            <a:r>
              <a:rPr lang="hu-HU" dirty="0" smtClean="0"/>
              <a:t>a kurzusok </a:t>
            </a:r>
            <a:r>
              <a:rPr lang="hu-HU" dirty="0"/>
              <a:t>videó alapú rövid előadásból, prezentációkból, letölthető, kinyomtatható előadásvázlatból, és ellenőrző tesztkérdésekből állnak. A tanulót segítendő tanulási útmutatót is </a:t>
            </a:r>
            <a:r>
              <a:rPr lang="hu-HU" dirty="0" smtClean="0"/>
              <a:t>tartalmaz a program</a:t>
            </a:r>
            <a:r>
              <a:rPr lang="hu-HU" dirty="0" smtClean="0"/>
              <a:t>. Az online tananyag elsajátítását saját tempóban lehetett elvégezni, </a:t>
            </a:r>
          </a:p>
          <a:p>
            <a:pPr algn="just"/>
            <a:r>
              <a:rPr lang="hu-HU" dirty="0" smtClean="0"/>
              <a:t>A tananyagot elsajátító kollégák tapasztalatainak feldolgozása folyamatban van.</a:t>
            </a:r>
            <a:endParaRPr lang="hu-HU" dirty="0" smtClean="0"/>
          </a:p>
          <a:p>
            <a:pPr algn="just"/>
            <a:r>
              <a:rPr lang="hu-HU" dirty="0" smtClean="0"/>
              <a:t>A </a:t>
            </a:r>
            <a:r>
              <a:rPr lang="hu-HU" dirty="0" smtClean="0"/>
              <a:t>projekt </a:t>
            </a:r>
            <a:r>
              <a:rPr lang="hu-HU" dirty="0" smtClean="0"/>
              <a:t>eredményeit átfogó </a:t>
            </a:r>
            <a:r>
              <a:rPr lang="hu-HU" dirty="0" err="1" smtClean="0"/>
              <a:t>disszeminációs</a:t>
            </a:r>
            <a:r>
              <a:rPr lang="hu-HU" dirty="0" smtClean="0"/>
              <a:t>, összefoglaló anyagok a szakmai partnerünk által kerül elkészítésre, </a:t>
            </a:r>
            <a:r>
              <a:rPr lang="hu-HU" dirty="0" smtClean="0"/>
              <a:t>az elkészült tananyagot a projekt zárása után is tudjuk hasznosítani.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8914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 algn="ctr">
              <a:buNone/>
            </a:pPr>
            <a:r>
              <a:rPr lang="hu-HU" dirty="0" smtClean="0"/>
              <a:t>Köszönöm a figyelmet!</a:t>
            </a:r>
          </a:p>
          <a:p>
            <a:pPr marL="0" indent="0" algn="ctr">
              <a:buNone/>
            </a:pPr>
            <a:r>
              <a:rPr lang="hu-HU" dirty="0" err="1" smtClean="0"/>
              <a:t>Spieglné</a:t>
            </a:r>
            <a:r>
              <a:rPr lang="hu-HU" dirty="0" smtClean="0"/>
              <a:t> dr. Balogh Lívia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312" y="5298144"/>
            <a:ext cx="2257441" cy="155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45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PROJEKTRŐL 1.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 Vasas sikeres pályázatot valósít meg az </a:t>
            </a:r>
            <a:r>
              <a:rPr lang="hu-HU" dirty="0" err="1" smtClean="0"/>
              <a:t>Ecotech</a:t>
            </a:r>
            <a:r>
              <a:rPr lang="hu-HU" dirty="0" smtClean="0"/>
              <a:t> </a:t>
            </a:r>
            <a:r>
              <a:rPr lang="hu-HU" dirty="0" err="1" smtClean="0"/>
              <a:t>Zrt</a:t>
            </a:r>
            <a:r>
              <a:rPr lang="hu-HU" dirty="0" smtClean="0"/>
              <a:t>.-</a:t>
            </a:r>
            <a:r>
              <a:rPr lang="hu-HU" dirty="0" err="1" smtClean="0"/>
              <a:t>vel</a:t>
            </a:r>
            <a:r>
              <a:rPr lang="hu-HU" dirty="0" smtClean="0"/>
              <a:t> a fémipari ágazatban dolgozó munkavállalók és vállalkozások munkaerőpiaci alkalmazkodó képességének fejlesztése, a Vasas társadalmi és munkaerőpiaci szerepvállalásának erősítése, képviseleti erejének növelése, kapacitásainak fejlesztése érdekében.  A munka jövője (többek között az </a:t>
            </a:r>
            <a:r>
              <a:rPr lang="hu-HU" dirty="0" err="1" smtClean="0"/>
              <a:t>automatizációra</a:t>
            </a:r>
            <a:r>
              <a:rPr lang="hu-HU" dirty="0" smtClean="0"/>
              <a:t>, </a:t>
            </a:r>
            <a:r>
              <a:rPr lang="hu-HU" dirty="0" err="1" smtClean="0"/>
              <a:t>digitalizációra</a:t>
            </a:r>
            <a:r>
              <a:rPr lang="hu-HU" dirty="0" smtClean="0"/>
              <a:t>, a változó készségigényekre, az idősödő munkavállalókra, valamint a globális változásokra) tématerületet feldolgozó projekt 2020. márciusában indult és 2021. augusztus végén zár.</a:t>
            </a:r>
          </a:p>
          <a:p>
            <a:r>
              <a:rPr lang="hu-HU" dirty="0" smtClean="0"/>
              <a:t>Főbb tevékenységeink: szakmai, módszertani fejlesztések, kutatás az EU nemzetközi gyakorlatából – ipar 4.0 az acéliparban, digitális kompetencia kérdőív, a koronavírus munkahelyi hatásai kérdőívek, online tananyag kidolgozás, multiplikátor képzés, </a:t>
            </a:r>
            <a:r>
              <a:rPr lang="hu-HU" dirty="0" err="1" smtClean="0"/>
              <a:t>disszemináció</a:t>
            </a:r>
            <a:r>
              <a:rPr lang="hu-HU" dirty="0" smtClean="0"/>
              <a:t>, </a:t>
            </a:r>
            <a:r>
              <a:rPr lang="hu-HU" dirty="0" err="1" smtClean="0"/>
              <a:t>podcastok</a:t>
            </a:r>
            <a:r>
              <a:rPr lang="hu-HU" dirty="0" smtClean="0"/>
              <a:t>.</a:t>
            </a:r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312" y="5298144"/>
            <a:ext cx="2257441" cy="155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58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312" y="5298144"/>
            <a:ext cx="2257441" cy="1559856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KÉRDŐÍVEZÉS – A KORONAVÍRUS MUNKAHELYI HATÁSAI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endParaRPr lang="hu-HU" sz="1800" dirty="0" smtClean="0"/>
          </a:p>
          <a:p>
            <a:pPr algn="just"/>
            <a:r>
              <a:rPr lang="hu-HU" sz="1800" dirty="0" smtClean="0"/>
              <a:t>Az </a:t>
            </a:r>
            <a:r>
              <a:rPr lang="hu-HU" sz="1800" dirty="0"/>
              <a:t>online elérhető </a:t>
            </a:r>
            <a:r>
              <a:rPr lang="hu-HU" sz="1800" dirty="0" smtClean="0"/>
              <a:t>kérdőívek (SURVIO) </a:t>
            </a:r>
            <a:r>
              <a:rPr lang="hu-HU" sz="1800" dirty="0"/>
              <a:t>a munkaerőpiai helyzetet voltak hivatottak feltárni, a kitöltésére 2020 őszét követően 2021</a:t>
            </a:r>
            <a:r>
              <a:rPr lang="hu-HU" sz="1800" dirty="0" smtClean="0"/>
              <a:t>. márciusában volt lehetőség. </a:t>
            </a:r>
            <a:r>
              <a:rPr lang="hu-HU" sz="1800" dirty="0"/>
              <a:t>A két körös kérdőívet közel 1000 fő töltötte ki (fémiparit 225 munkavállaló, gépiparit 674 fő).</a:t>
            </a:r>
          </a:p>
          <a:p>
            <a:pPr lvl="0" algn="just"/>
            <a:r>
              <a:rPr lang="hu-HU" sz="1800" dirty="0" smtClean="0"/>
              <a:t>Az </a:t>
            </a:r>
            <a:r>
              <a:rPr lang="hu-HU" sz="1800" dirty="0"/>
              <a:t>első blokkban a kitöltőknek a koronavírus-járvány okán bekövetkező munkahelyi folyamatokkal</a:t>
            </a:r>
            <a:r>
              <a:rPr lang="hu-HU" sz="1800" i="1" dirty="0"/>
              <a:t> </a:t>
            </a:r>
            <a:r>
              <a:rPr lang="hu-HU" sz="1800" dirty="0"/>
              <a:t>kapcsolatban megfogalmazott állításokat kellett véleményeznie. A blokk fókuszában elsősorban a járványhelyzet harmadik hullámának munkahelyekre gyakorolt hatásai és a vezetők, munkáltatók kapcsolódó intézkedései szerepeltek.</a:t>
            </a:r>
          </a:p>
          <a:p>
            <a:pPr lvl="0" algn="just"/>
            <a:r>
              <a:rPr lang="hu-HU" sz="1800" dirty="0"/>
              <a:t>A második blokkban a megváltozott munkakörülményekre vonatkozó kérdésekre került a hangsúly, amelyek elsősorban a távmunkával, a csökkentett munkaidővel és a kényszerszabadság elrendelésével kapcsolatos tapasztalatokra irányultak.</a:t>
            </a:r>
          </a:p>
          <a:p>
            <a:pPr lvl="0" algn="just"/>
            <a:r>
              <a:rPr lang="hu-HU" sz="1800" dirty="0"/>
              <a:t>A kérdőív harmadik blokkjában véleményezendő állítások a munkavállalók személyes tapasztalataira és egyéni preferenciáira reflektáltak.</a:t>
            </a:r>
          </a:p>
          <a:p>
            <a:pPr algn="just"/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284927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KÉRDŐÍVEZÉS – A KORONAVÍRUS MUNKAHELYI HATÁSAI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endParaRPr lang="hu-HU" dirty="0" smtClean="0"/>
          </a:p>
          <a:p>
            <a:pPr lvl="0" algn="just"/>
            <a:r>
              <a:rPr lang="hu-HU" dirty="0" smtClean="0"/>
              <a:t>Az </a:t>
            </a:r>
            <a:r>
              <a:rPr lang="hu-HU" dirty="0"/>
              <a:t>utolsóelőtti blokk állításai a koronavírus által előidézett munkaerőpiaci helyzetre vonatkoztak.</a:t>
            </a:r>
          </a:p>
          <a:p>
            <a:pPr lvl="0" algn="just"/>
            <a:r>
              <a:rPr lang="hu-HU" dirty="0"/>
              <a:t>Végül a kérdőív egyesetleges munkahelyváltással kapcsolatos kérdést, valamint demográfiai kérdéseket tartalmazott. </a:t>
            </a:r>
          </a:p>
          <a:p>
            <a:pPr algn="just"/>
            <a:r>
              <a:rPr lang="hu-HU" dirty="0"/>
              <a:t> A kitöltések anonim módon történtek, a válaszadók demográfiájának meghatározásához a nem, születési év, legmagasabb iskolai végzettség, megyei léptékben a lakó- és munkahely, településtípus, illetve a jelenlegi munkahelyen eltöltött idő került lekérdezésre.</a:t>
            </a:r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312" y="5298144"/>
            <a:ext cx="2257441" cy="155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06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KÉRDŐÍVEZÉS – A KORONAVÍRUS MUNKAHELYI HATÁSAI</a:t>
            </a:r>
          </a:p>
        </p:txBody>
      </p:sp>
      <p:pic>
        <p:nvPicPr>
          <p:cNvPr id="4" name="Tartalom helye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9602" y="2512290"/>
            <a:ext cx="4411234" cy="3020291"/>
          </a:xfrm>
          <a:prstGeom prst="rect">
            <a:avLst/>
          </a:prstGeom>
          <a:noFill/>
        </p:spPr>
      </p:pic>
      <p:pic>
        <p:nvPicPr>
          <p:cNvPr id="5" name="Kép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294" y="2630055"/>
            <a:ext cx="3804285" cy="2743200"/>
          </a:xfrm>
          <a:prstGeom prst="rect">
            <a:avLst/>
          </a:prstGeom>
          <a:noFill/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312" y="5298144"/>
            <a:ext cx="2257441" cy="155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16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973" y="5049666"/>
            <a:ext cx="2257441" cy="1559856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KÉRDŐÍVEZÉS – A KORONAVÍRUS MUNKAHELYI HATÁSAI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u-HU" dirty="0"/>
              <a:t>A járvány itthoni megjelenése óta szinte folyamatosan érkeznek kormányzati </a:t>
            </a:r>
            <a:r>
              <a:rPr lang="hu-HU" dirty="0" smtClean="0"/>
              <a:t>intézkedések. </a:t>
            </a:r>
            <a:r>
              <a:rPr lang="hu-HU" dirty="0"/>
              <a:t>A válaszok alapján elmondható, hogy a </a:t>
            </a:r>
            <a:r>
              <a:rPr lang="hu-HU" dirty="0" smtClean="0"/>
              <a:t>válaszadók többsége </a:t>
            </a:r>
            <a:r>
              <a:rPr lang="hu-HU" dirty="0"/>
              <a:t>továbbra </a:t>
            </a:r>
            <a:r>
              <a:rPr lang="hu-HU" dirty="0" smtClean="0"/>
              <a:t>sem elégedett a </a:t>
            </a:r>
            <a:r>
              <a:rPr lang="hu-HU" dirty="0"/>
              <a:t>kormányzati intézkedésekkel, szerintük azok nem megfelelőek a gazdaság megvédésére. A válaszadók valamivel több, mint negyede ugyanakkor többnyire </a:t>
            </a:r>
            <a:r>
              <a:rPr lang="hu-HU" dirty="0" smtClean="0"/>
              <a:t>elégedett, </a:t>
            </a:r>
            <a:r>
              <a:rPr lang="hu-HU" dirty="0"/>
              <a:t>7% azon belül is teljes mértékben, ez azonban alacsonyabb mérték a korábbi mérésekénél. </a:t>
            </a:r>
            <a:r>
              <a:rPr lang="hu-HU" dirty="0" smtClean="0"/>
              <a:t>A </a:t>
            </a:r>
            <a:r>
              <a:rPr lang="hu-HU" dirty="0"/>
              <a:t>munkavállalók többsége úgy érezte, hogy a vírus harmadik hulláma alatt, az ő egészségük és biztonságuk kevésbé került a figyelem központjába. A válaszadók harmada azonban úgy érezte, hogy az egészségük továbbra is fontos, vagy éppen központi kérdés maradt. </a:t>
            </a:r>
            <a:endParaRPr lang="hu-HU" dirty="0" smtClean="0"/>
          </a:p>
          <a:p>
            <a:pPr algn="just"/>
            <a:r>
              <a:rPr lang="hu-HU" dirty="0" smtClean="0"/>
              <a:t>A </a:t>
            </a:r>
            <a:r>
              <a:rPr lang="hu-HU" dirty="0"/>
              <a:t>harmadik hullám idején bevezetett intézkedések megítélése megosztó a dolgozók körében. A válaszadók valamivel több, mint fele gondolta úgy, hogy a harmadik hullám intézkedései a korábbiakhoz képest kisebb hangsúlyt fektettek a munkavállalók egészségére és biztonságára.</a:t>
            </a:r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9814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312" y="5298144"/>
            <a:ext cx="2257441" cy="1559856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KÉRDŐÍVEZÉS – A KORONAVÍRUS MUNKAHELYI HATÁSAI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hu-HU" dirty="0"/>
              <a:t>A munkavállalók többsége nem </a:t>
            </a:r>
            <a:r>
              <a:rPr lang="hu-HU" dirty="0" smtClean="0"/>
              <a:t>érezte, </a:t>
            </a:r>
            <a:r>
              <a:rPr lang="hu-HU" dirty="0"/>
              <a:t>hogy vezetőik empatikusabb fordultak volna feléjük a járvány hatására, a válaszadók 31%-a egyáltalán nem tapasztalt ilyen irányú elmozdulást a vezetői bánásmódban. A munkavállalók emellett többnyire azt érzik, hogy a gazdaság előbbre valónak tűnik az ő személyes, vagy csoportos egészségük, jóllétükhöz képest, mindössze a válaszadók 6%-a gondolja az ellenkezőjét</a:t>
            </a:r>
            <a:r>
              <a:rPr lang="hu-HU" b="1" dirty="0"/>
              <a:t>.</a:t>
            </a:r>
            <a:r>
              <a:rPr lang="hu-HU" dirty="0"/>
              <a:t> Ez hosszú távon konfliktusokhoz vezethet, hiszen ahogy az munkavállalók személyes preferenciái kapcsán már felmerült, az alkalmazottak egyre jobban igénylik, egyre fontosabbnak tartják az ilyen dolgokra fordított figyelmet saját maguk és a munkáltatóik részéről is.</a:t>
            </a:r>
          </a:p>
          <a:p>
            <a:pPr algn="just"/>
            <a:r>
              <a:rPr lang="hu-HU" dirty="0"/>
              <a:t>A </a:t>
            </a:r>
            <a:r>
              <a:rPr lang="hu-HU" dirty="0" smtClean="0"/>
              <a:t>munkavállalók </a:t>
            </a:r>
            <a:r>
              <a:rPr lang="hu-HU" dirty="0"/>
              <a:t>számára fontos, hogy rugalmassá váljanak a kialakult helyzetben, a rugalmasságot ugyanakkor többségében elvárják a munkáltató részéről is. Mi több, a válaszadók nagy része többnyire, vagy teljes mértékben egyetért azzal az állítással is, miszerint fontos lenne, hogy a munkaadók segítsék a munkavállalókat folyamatos szakmai fejlődésükben a járvány időszaka alatt is. A munkavállalók úgy tartják, hogy az a munkáltató, aki hozzájárul a munkavállalók egyéni fejlődéséhez, a jövőben sikeresebbé tud válni.</a:t>
            </a:r>
          </a:p>
          <a:p>
            <a:pPr algn="just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5700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KÉRDŐÍVEZÉS – A KORONAVÍRUS MUNKAHELYI HATÁSAI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b="1" dirty="0"/>
              <a:t>Konklúziók, összefoglalás</a:t>
            </a:r>
            <a:endParaRPr lang="hu-HU" dirty="0"/>
          </a:p>
          <a:p>
            <a:pPr lvl="0" algn="just"/>
            <a:r>
              <a:rPr lang="hu-HU" dirty="0" smtClean="0"/>
              <a:t>A </a:t>
            </a:r>
            <a:r>
              <a:rPr lang="hu-HU" dirty="0"/>
              <a:t>kérdőíves felmérés válaszai alapján kijelenthető, hogy a Vasas működési területén működő  vállalkozások továbbra is relatíve jól vészelik át a koronavírus járvány okozta gazdasági sokkot.</a:t>
            </a:r>
          </a:p>
          <a:p>
            <a:pPr algn="just"/>
            <a:r>
              <a:rPr lang="hu-HU" dirty="0"/>
              <a:t> </a:t>
            </a:r>
            <a:r>
              <a:rPr lang="hu-HU" dirty="0" smtClean="0"/>
              <a:t>A </a:t>
            </a:r>
            <a:r>
              <a:rPr lang="hu-HU" dirty="0"/>
              <a:t>munkahelyi folyamatok kapcsán továbbra is érvényes a megállapítás, hogy az iskolai végzettség szintje magyarázó erővel bír a munkahelyi változások mértékére. Minél alacsonyabb a munkavállaló végzettsége, annál inkább fennáll annak a lehetősége, hogy romlik a munkahelyi körülményeinek megítélése.</a:t>
            </a:r>
          </a:p>
          <a:p>
            <a:pPr algn="just"/>
            <a:r>
              <a:rPr lang="hu-HU" dirty="0"/>
              <a:t> </a:t>
            </a:r>
            <a:r>
              <a:rPr lang="hu-HU" dirty="0" smtClean="0"/>
              <a:t>A </a:t>
            </a:r>
            <a:r>
              <a:rPr lang="hu-HU" dirty="0"/>
              <a:t>felmérésben résztvevők állításai alapján, a szakszervezetek, illetve érdekképviseletek jelenléte továbbra is érezhető a harmadik hullám idején, azonban a pozitív választ adók aránya az őszi időszakhoz képest csökkent és mostanra a fiatalabb korosztályok mellett már az idősebbekre is jellemző, hogy nincsenek megelégedve a szakszervezet tevékenységével.</a:t>
            </a:r>
          </a:p>
          <a:p>
            <a:pPr algn="just"/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312" y="5298144"/>
            <a:ext cx="2257441" cy="155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38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6616" y="5149057"/>
            <a:ext cx="2257441" cy="1559856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KÉRDŐÍVEZÉS – A KORONAVÍRUS MUNKAHELYI HATÁSAI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hu-HU" dirty="0"/>
              <a:t>A </a:t>
            </a:r>
            <a:r>
              <a:rPr lang="hu-HU" dirty="0" smtClean="0"/>
              <a:t>munkavállalók </a:t>
            </a:r>
            <a:r>
              <a:rPr lang="hu-HU" dirty="0"/>
              <a:t>töredéke számára biztosított a távmunka lehetősége, mely döntően a munkakör jellegéből fakadhat, az ágazatban tevékenykedő vállalkozások ugyanis kevésbé flexibilisek a helyhez kötött munkavégzések nagy aránya miatt. Emiatt nehéz megítélni a munkáltatók hajlandóságát a távmunka széleskörű bevezetésével kapcsolatban.</a:t>
            </a:r>
          </a:p>
          <a:p>
            <a:pPr algn="just"/>
            <a:r>
              <a:rPr lang="hu-HU" dirty="0" smtClean="0"/>
              <a:t>A </a:t>
            </a:r>
            <a:r>
              <a:rPr lang="hu-HU" dirty="0" smtClean="0"/>
              <a:t>munkavállalók </a:t>
            </a:r>
            <a:r>
              <a:rPr lang="hu-HU" dirty="0"/>
              <a:t>a harmadik hullám idején is többnyire elégedetlenek a munkáltatóik járványhelyzetre való reagálására. Többségük a harmadik hullám idején tanúsított magatartásuk kapcsán volt kritikus (figyelem, empátia hiánya), illetve nem érzékelte, hogy díjazták volna a járvány közbeni helytállásukat.</a:t>
            </a:r>
          </a:p>
          <a:p>
            <a:pPr algn="just"/>
            <a:r>
              <a:rPr lang="hu-HU" dirty="0" smtClean="0"/>
              <a:t>A </a:t>
            </a:r>
            <a:r>
              <a:rPr lang="hu-HU" dirty="0"/>
              <a:t>járvány hatására a munkavállalók döntően átértékelték a munka-magánélet viszonyát, valamint a munkavégzéssel kapcsolatos egyéni preferenciákat, e tekintetben nemek közötti különbség nem tapasztalható, a nők és a férfiak is pozitívan nyilatkoztak az állítások vonatkozásában.</a:t>
            </a:r>
          </a:p>
          <a:p>
            <a:pPr algn="just"/>
            <a:r>
              <a:rPr lang="hu-HU" dirty="0" smtClean="0"/>
              <a:t>A </a:t>
            </a:r>
            <a:r>
              <a:rPr lang="hu-HU" dirty="0"/>
              <a:t>munkahelyváltással kapcsolatban, a legtöbb válaszadó a munkahelyi biztonságérzetük alacsony szintjét jelölte meg, mint kiváltó ok, ami a koronavírus-járvány idején komoly kihívás és egyben figyelmeztetés is a munkáltatók számára.</a:t>
            </a:r>
          </a:p>
          <a:p>
            <a:pPr marL="0" indent="0" algn="just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4451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abetű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TM03090434[[fn=Fabetű]]</Template>
  <TotalTime>107</TotalTime>
  <Words>1060</Words>
  <Application>Microsoft Office PowerPoint</Application>
  <PresentationFormat>Szélesvásznú</PresentationFormat>
  <Paragraphs>63</Paragraphs>
  <Slides>15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20" baseType="lpstr">
      <vt:lpstr>Calibri</vt:lpstr>
      <vt:lpstr>Rockwell</vt:lpstr>
      <vt:lpstr>Rockwell Condensed</vt:lpstr>
      <vt:lpstr>Wingdings</vt:lpstr>
      <vt:lpstr>Fabetű</vt:lpstr>
      <vt:lpstr>Digitális kompetenciák fejlesztése a fémiparban (ginop-5.3.5-18-2018-00076)</vt:lpstr>
      <vt:lpstr>A PROJEKTRŐL 1.</vt:lpstr>
      <vt:lpstr>KÉRDŐÍVEZÉS – A KORONAVÍRUS MUNKAHELYI HATÁSAI</vt:lpstr>
      <vt:lpstr>KÉRDŐÍVEZÉS – A KORONAVÍRUS MUNKAHELYI HATÁSAI</vt:lpstr>
      <vt:lpstr>KÉRDŐÍVEZÉS – A KORONAVÍRUS MUNKAHELYI HATÁSAI</vt:lpstr>
      <vt:lpstr>KÉRDŐÍVEZÉS – A KORONAVÍRUS MUNKAHELYI HATÁSAI</vt:lpstr>
      <vt:lpstr>KÉRDŐÍVEZÉS – A KORONAVÍRUS MUNKAHELYI HATÁSAI</vt:lpstr>
      <vt:lpstr>KÉRDŐÍVEZÉS – A KORONAVÍRUS MUNKAHELYI HATÁSAI</vt:lpstr>
      <vt:lpstr>KÉRDŐÍVEZÉS – A KORONAVÍRUS MUNKAHELYI HATÁSAI</vt:lpstr>
      <vt:lpstr>KÉRDŐÍVEZÉS – a jövő technológiai kihívásaihoz való alkalmazkodáshoz szükséges kompetenciákhoz</vt:lpstr>
      <vt:lpstr>KÉRDŐÍVEZÉS – a jövő technológiai kihívásaihoz való alkalmazkodáshoz szükséges kompetenciákhoz</vt:lpstr>
      <vt:lpstr>KÉRDŐÍVEZÉS – a jövő technológiai kihívásaihoz való alkalmazkodáshoz szükséges kompetenciákhoz</vt:lpstr>
      <vt:lpstr>A PROJEKT pilot része</vt:lpstr>
      <vt:lpstr>TANANYAG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Digitális kompetenciák fejlesztése a fémiparban (ginop-5.3.5-18-2018-00076)</dc:title>
  <dc:creator>Balogh Lívia</dc:creator>
  <cp:lastModifiedBy>Balogh Lívia</cp:lastModifiedBy>
  <cp:revision>23</cp:revision>
  <dcterms:created xsi:type="dcterms:W3CDTF">2021-08-24T07:17:08Z</dcterms:created>
  <dcterms:modified xsi:type="dcterms:W3CDTF">2021-08-25T05:59:13Z</dcterms:modified>
</cp:coreProperties>
</file>