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67" r:id="rId2"/>
    <p:sldId id="259" r:id="rId3"/>
    <p:sldId id="282" r:id="rId4"/>
    <p:sldId id="266" r:id="rId5"/>
    <p:sldId id="265" r:id="rId6"/>
    <p:sldId id="264" r:id="rId7"/>
    <p:sldId id="263" r:id="rId8"/>
    <p:sldId id="260" r:id="rId9"/>
    <p:sldId id="274" r:id="rId10"/>
    <p:sldId id="275" r:id="rId11"/>
    <p:sldId id="279" r:id="rId12"/>
    <p:sldId id="28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elbalazs" initials="bb" lastIdx="7" clrIdx="0">
    <p:extLst>
      <p:ext uri="{19B8F6BF-5375-455C-9EA6-DF929625EA0E}">
        <p15:presenceInfo xmlns:p15="http://schemas.microsoft.com/office/powerpoint/2012/main" xmlns="" userId="a1ece232dfb7211a" providerId="Windows Live"/>
      </p:ext>
    </p:extLst>
  </p:cmAuthor>
  <p:cmAuthor id="2" name="Ádám" initials="Á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94" autoAdjust="0"/>
    <p:restoredTop sz="81114" autoAdjust="0"/>
  </p:normalViewPr>
  <p:slideViewPr>
    <p:cSldViewPr snapToObjects="1">
      <p:cViewPr varScale="1">
        <p:scale>
          <a:sx n="71" d="100"/>
          <a:sy n="71" d="100"/>
        </p:scale>
        <p:origin x="-16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11:24:35.270" idx="4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  <p:cm authorId="1" dt="2021-08-22T11:28:37.693" idx="5">
    <p:pos x="10" y="146"/>
    <p:text>Szerintem ezeket nem kell olyan részletesen, a cél inkább az, hogy benyomást kapjanak a kollégák, hogyan kell bánni a tanulókkal (következetesség, tisztelet, igazságosság, motiválás)</p:text>
    <p:extLst>
      <p:ext uri="{C676402C-5697-4E1C-873F-D02D1690AC5C}">
        <p15:threadingInfo xmlns:p15="http://schemas.microsoft.com/office/powerpoint/2012/main" xmlns="" timeZoneBias="-120">
          <p15:parentCm authorId="1" idx="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366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„Mindenből a legújabbat, legjobbat veszik, hatalmas tisztaságot tartanak, az összes fal fehér, és az is marad.”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„Külön pajzsot vettek nekünk.”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„Lemérték a ruhaméretünket, a mester elment rendesen nekünk munkaruhát venni. Megmondták, hogy ott hegeszthetünk, 230 ezer forintos havi bért (nettó) kapunk. Meg mondták, hogy egy németországi céggel van egybekötve ez a gyár, aki akar, ki is mehet. meg van ilyen minősített ... 150 ezerbe kerülne egyébként, de mi megcsinálhassuk ingyen.”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Jók a gépek, erős a színvonal. Sok a munka, termelésbe is részt veszünk, jó meglátást ad, az oktatónk is olyan, hogy tényleg nagyon okos.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„Két oktatónk van, az egyik tapasztalt, a másik agyoniskolázott.”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„Egész jó a hely, nem tudunk rosszat elmondani. Egy oktatónk van, nem kell jobb, foglalkozik velünk. Tanít, mutatja, hogy mit hogyan kell csinálni, ott áll mellettünk. Jó fej.”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„Modern, fejlődőképes, most is egy csarnokot fognak felhúzni. Van ott is nekünk oktatónk, folyamatosan felméri a tudásunkat, szerintem egy ilyen családias körülmények között tudom ezt elképzelni, mert nagyon sok embert elkezdtem megismerni, meg ami nekem még tetszik ebben a cégben, hogy a fejlődést is támogatja. Talán egy picit a cég, így nagyon monoton. Valamikor gyártunk, de valamikor programokat kell megírni a gépre, akkor érdekesebb. Van olyan csarnok, ahol programokat kell megírni, az érdekesebb.”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„Magas a színvonala a tanításnak, a tanulásnak is.” </a:t>
            </a: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„Tök jó, két hete vagyunk ott, de százszor többet nyújtottak, mint az előző helyen. Intelligensebb is a légkör, el lehet menni normálisan vécére, nem úgy mikor az ember egész nap visszatartja. Tiszta helyen öltözünk, tehát nem beteg helyen, normálisan beszélnek velünk, emberien beszélnek,”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„Hét órára nem bírnék beérni sehogy se, megbeszéltük, hogy 8 órára érek be.”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„</a:t>
            </a:r>
            <a:r>
              <a:rPr lang="en-US" sz="1200" dirty="0" err="1" smtClean="0"/>
              <a:t>Én</a:t>
            </a:r>
            <a:r>
              <a:rPr lang="en-US" sz="1200" dirty="0" smtClean="0"/>
              <a:t> </a:t>
            </a:r>
            <a:r>
              <a:rPr lang="en-US" sz="1200" dirty="0" err="1" smtClean="0"/>
              <a:t>ott</a:t>
            </a:r>
            <a:r>
              <a:rPr lang="en-US" sz="1200" dirty="0" smtClean="0"/>
              <a:t> is </a:t>
            </a:r>
            <a:r>
              <a:rPr lang="en-US" sz="1200" dirty="0" err="1" smtClean="0"/>
              <a:t>fogok</a:t>
            </a:r>
            <a:r>
              <a:rPr lang="en-US" sz="1200" dirty="0" smtClean="0"/>
              <a:t> </a:t>
            </a:r>
            <a:r>
              <a:rPr lang="en-US" sz="1200" dirty="0" err="1" smtClean="0"/>
              <a:t>dolgozni</a:t>
            </a:r>
            <a:r>
              <a:rPr lang="en-US" sz="1200" dirty="0" smtClean="0"/>
              <a:t>.”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2021. 08. 23.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440160"/>
          </a:xfrm>
        </p:spPr>
        <p:txBody>
          <a:bodyPr/>
          <a:lstStyle/>
          <a:p>
            <a:pPr algn="ctr"/>
            <a:r>
              <a:rPr lang="hu-HU" sz="1800" i="1" dirty="0"/>
              <a:t>GINOP-5.3.5-18-2018-00077</a:t>
            </a:r>
            <a:br>
              <a:rPr lang="hu-HU" sz="1800" i="1" dirty="0"/>
            </a:br>
            <a:r>
              <a:rPr lang="hu-HU" sz="1800" i="1" dirty="0"/>
              <a:t/>
            </a:r>
            <a:br>
              <a:rPr lang="hu-HU" sz="1800" i="1" dirty="0"/>
            </a:br>
            <a:r>
              <a:rPr lang="hu-HU" sz="1800" i="1" dirty="0"/>
              <a:t>„Maradj a pályán!” – Az alsó középfokú duális szakképzésben részt vevő, gépipari szakmákat tanuló fiatalok és az őket képző vállalatok közötti együttműködés erősítése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Dr</a:t>
            </a:r>
            <a:r>
              <a:rPr lang="hu-HU" sz="2000" dirty="0"/>
              <a:t>. Ébl </a:t>
            </a:r>
            <a:r>
              <a:rPr lang="hu-HU" sz="2000" dirty="0" smtClean="0"/>
              <a:t>Zsuzsanna, Virágos Ádám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u="sng" dirty="0">
                <a:highlight>
                  <a:srgbClr val="FF0000"/>
                </a:highlight>
              </a:rPr>
              <a:t/>
            </a:r>
            <a:br>
              <a:rPr lang="hu-HU" sz="2000" u="sng" dirty="0">
                <a:highlight>
                  <a:srgbClr val="FF0000"/>
                </a:highlight>
              </a:rPr>
            </a:br>
            <a:r>
              <a:rPr lang="hu-HU" sz="2400" u="sng" dirty="0"/>
              <a:t/>
            </a:r>
            <a:br>
              <a:rPr lang="hu-HU" sz="2400" u="sng" dirty="0"/>
            </a:br>
            <a:endParaRPr lang="hu-HU" sz="2400" u="sng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40D926D-BD50-4141-8A92-2F5B94FF4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869160"/>
            <a:ext cx="606513" cy="5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15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0902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0000"/>
                </a:solidFill>
              </a:rPr>
              <a:t>K</a:t>
            </a:r>
            <a:r>
              <a:rPr lang="hu-HU" sz="2000" dirty="0" smtClean="0">
                <a:solidFill>
                  <a:srgbClr val="FF0000"/>
                </a:solidFill>
              </a:rPr>
              <a:t>ollektív büntetés elhagyása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Kettős mérce megszűntetése („Amit szabad Jupiternek…”)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Tiszteletteljes bánásmód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lehető legtöbb visszajelzés (tiszteletteljes kommunikáció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együtt töltöt0t időnek legyen tartalma, hozzáadott értéke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teljes gyártási folyamat bemutatása, tanuló szerepének fontossága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Monotónia csökkentése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Javaslatok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16" y="4047500"/>
            <a:ext cx="40663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73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8856984" cy="5400600"/>
          </a:xfrm>
        </p:spPr>
        <p:txBody>
          <a:bodyPr>
            <a:normAutofit fontScale="85000" lnSpcReduction="10000"/>
          </a:bodyPr>
          <a:lstStyle/>
          <a:p>
            <a:r>
              <a:rPr lang="hu-HU" sz="2400" dirty="0"/>
              <a:t>Mesterek</a:t>
            </a:r>
            <a:r>
              <a:rPr lang="hu-HU" sz="16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Közvetlen napi kapcsolat a diákokkal - legnagyobb hatás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Legjobb motiváló vagy demotiváló erő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Ha a Mester feltételezésekből von le konklúziót, az káros lehet: Meggyőződni, hogy a diák nem</a:t>
            </a:r>
            <a:br>
              <a:rPr lang="hu-HU" sz="1800" dirty="0"/>
            </a:br>
            <a:r>
              <a:rPr lang="hu-HU" sz="1800" dirty="0"/>
              <a:t>feltétlen lusta, hanyag, csak egyszerűen nem érti, több felkészítést igényel (esetleg még szakvéleménnyel is bír, amiről a mesternek nincs tudomása), nem mer kérdezni, esetleg kisebb csoportban történő demonstrálást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Mesterek motiválása és kommunikációs készségének fejlesztése kulcsfontosságú, ezekre feltétlen szükségesek </a:t>
            </a:r>
            <a:r>
              <a:rPr lang="hu-HU" sz="1800" dirty="0" smtClean="0"/>
              <a:t>képzések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r>
              <a:rPr lang="hu-HU" sz="2100" dirty="0"/>
              <a:t>Ha a mesterek motiváltak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Könnyebb a diákok megtartása – kevesebb lemorzsolódás, gazdaságosabb (toborzás, betanítás költsége)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Egyre komolyabb feladatokat lehet a diákokra bízni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Jobb munkahelyi légkör, jobb hangulat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szakma presztízse nő, a több és motiváltabb diák által a hiányszakmák idővel nem lesznek hiányszakmák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Szakmai büszkeség, tisztelet a diákoktól, trend lesz egymás között is gépipari szakmát tanulni, a munkáltató márkája javul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Türelem, szeretet, megértés, sok extra idő szükséges – motivációs javaslat: </a:t>
            </a:r>
            <a:r>
              <a:rPr lang="hu-HU" sz="1800" dirty="0" smtClean="0"/>
              <a:t>transzparensen és igazságosan működő teljesítmény </a:t>
            </a:r>
            <a:r>
              <a:rPr lang="hu-HU" sz="1800" dirty="0"/>
              <a:t>bónusz, </a:t>
            </a:r>
            <a:r>
              <a:rPr lang="hu-HU" sz="1800" dirty="0" smtClean="0"/>
              <a:t>célprémium, mentor </a:t>
            </a:r>
            <a:r>
              <a:rPr lang="hu-HU" sz="1800" dirty="0"/>
              <a:t>program,  „Get together gyűlés”, </a:t>
            </a:r>
            <a:r>
              <a:rPr lang="hu-HU" sz="1800" dirty="0" smtClean="0"/>
              <a:t>ötletláda</a:t>
            </a:r>
            <a:r>
              <a:rPr lang="hu-HU" sz="1800" dirty="0"/>
              <a:t>, </a:t>
            </a:r>
            <a:r>
              <a:rPr lang="hu-HU" sz="1800" dirty="0" smtClean="0"/>
              <a:t>csapatépítés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864096"/>
          </a:xfrm>
        </p:spPr>
        <p:txBody>
          <a:bodyPr/>
          <a:lstStyle/>
          <a:p>
            <a:r>
              <a:rPr lang="hu-HU" dirty="0" smtClean="0"/>
              <a:t>Javaslatok - Ki</a:t>
            </a:r>
            <a:r>
              <a:rPr lang="hu-HU" dirty="0"/>
              <a:t>, miért és hogyan legyen „érzékeny”?</a:t>
            </a:r>
          </a:p>
        </p:txBody>
      </p:sp>
    </p:spTree>
    <p:extLst>
      <p:ext uri="{BB962C8B-B14F-4D97-AF65-F5344CB8AC3E}">
        <p14:creationId xmlns:p14="http://schemas.microsoft.com/office/powerpoint/2010/main" xmlns="" val="95649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43" y="4047500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4229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Covid-19 miatt kizárólag online felületen, rengeteg technikai nehézséggel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Tanulók és vállalati szereplők közös részvételével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Egy workshopon 3 különböző foglalkozás (jégtörő, kvíz, keresd a hibát)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Cél: Megérteni, hogy közös céljuk és érdekük kell legyen a kölcsönös tisztelet és együttműködés, motiváció, kommunikáció és csapatszellem fejlesztése.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Kizárólag pozitív visszajelzések</a:t>
            </a:r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/>
          <a:lstStyle/>
          <a:p>
            <a:r>
              <a:rPr lang="hu-HU" dirty="0" smtClean="0"/>
              <a:t>Közös Workshopok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2969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6174" y="1628800"/>
            <a:ext cx="9073008" cy="1440160"/>
          </a:xfrm>
        </p:spPr>
        <p:txBody>
          <a:bodyPr/>
          <a:lstStyle/>
          <a:p>
            <a:r>
              <a:rPr lang="hu-HU" sz="2400" dirty="0" smtClean="0"/>
              <a:t>KÖSZÖNjük A FIGYELMET és az együttműködést!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000" dirty="0" smtClean="0"/>
              <a:t>eblzsuzsa@gmail.com</a:t>
            </a:r>
            <a:br>
              <a:rPr lang="hu-HU" sz="2000" dirty="0" smtClean="0"/>
            </a:br>
            <a:r>
              <a:rPr lang="hu-HU" sz="2000" dirty="0" smtClean="0"/>
              <a:t>scerradam@gmail.com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75" y="4024874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55" y="1290758"/>
            <a:ext cx="9108504" cy="55446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EU-s kutatás az alsó középfokú gépipari duális szakképzés helyzetéről </a:t>
            </a:r>
            <a:endParaRPr lang="hu-HU" sz="2000" b="1" dirty="0" smtClean="0"/>
          </a:p>
          <a:p>
            <a:r>
              <a:rPr lang="hu-HU" sz="2000" b="1" dirty="0" smtClean="0"/>
              <a:t>     (</a:t>
            </a:r>
            <a:r>
              <a:rPr lang="hu-HU" sz="2000" b="1" dirty="0"/>
              <a:t>EASI </a:t>
            </a:r>
            <a:r>
              <a:rPr lang="en-GB" sz="2000" b="1" dirty="0"/>
              <a:t>VS/2016/0104</a:t>
            </a:r>
            <a:r>
              <a:rPr lang="hu-HU" sz="2000" b="1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2016–2017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6 ország (Ausztria, Magyarország, Lengyelország, Horvátország, Szerbia, Bulgária)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Több mint 220 megkérdezett (diákok, tanárok, munkaadók</a:t>
            </a:r>
            <a:r>
              <a:rPr lang="hu-HU" sz="1800" dirty="0" smtClean="0"/>
              <a:t>)</a:t>
            </a:r>
          </a:p>
          <a:p>
            <a:pPr lvl="1"/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Országos kvalitatív kutatás a diákok motiválatlanságának okairól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2017–2018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Több mint 150 megkérdezett (diákok, tanárok, munkaadók</a:t>
            </a:r>
            <a:r>
              <a:rPr lang="hu-HU" sz="1800" dirty="0" smtClean="0"/>
              <a:t>)</a:t>
            </a:r>
          </a:p>
          <a:p>
            <a:pPr lvl="1"/>
            <a:endParaRPr lang="hu-HU" sz="1400" dirty="0"/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75" y="4024874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55" y="1290758"/>
            <a:ext cx="9108504" cy="5544616"/>
          </a:xfrm>
        </p:spPr>
        <p:txBody>
          <a:bodyPr>
            <a:normAutofit/>
          </a:bodyPr>
          <a:lstStyle/>
          <a:p>
            <a:pPr lvl="1"/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GINOP </a:t>
            </a:r>
            <a:r>
              <a:rPr lang="hu-HU" sz="2000" b="1" dirty="0"/>
              <a:t>5.3.5-18-2018-00077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2020–2021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125 diák, 50 vállalkozás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Rendhagyó osztályfőnöki órák a tanulóknak (2020. szept–okt.)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Tréningek és </a:t>
            </a:r>
            <a:r>
              <a:rPr lang="hu-HU" sz="1800" dirty="0" smtClean="0"/>
              <a:t>kerekasztal-beszélgetések a vállalati szereplőknek</a:t>
            </a:r>
            <a:endParaRPr lang="hu-HU" sz="1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Közös workshop a tanulóknak és vállalati oktatóknak</a:t>
            </a:r>
            <a:br>
              <a:rPr lang="hu-HU" sz="1800" dirty="0"/>
            </a:br>
            <a:r>
              <a:rPr lang="hu-HU" sz="1800" dirty="0"/>
              <a:t>(illetve azoknak, akik a cégnél tanulókkal érintkeznek)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Tananyagfejlesztés a tanulók számára munkaügyi és </a:t>
            </a:r>
            <a:br>
              <a:rPr lang="hu-HU" sz="1800" dirty="0"/>
            </a:br>
            <a:r>
              <a:rPr lang="hu-HU" sz="1800" dirty="0"/>
              <a:t>munkaerőpiaci ismeretek, valamint fenntartható életvezetés</a:t>
            </a:r>
            <a:br>
              <a:rPr lang="hu-HU" sz="1800" dirty="0"/>
            </a:br>
            <a:r>
              <a:rPr lang="hu-HU" sz="1800" dirty="0"/>
              <a:t>témákban. Animáció készítése a célcsoport számára.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projektről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7548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12392" y="1700808"/>
            <a:ext cx="8219256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szakképzés az erős kormányzati szándék ellenére is alulfinanszírozott, illetve a finanszírozás esetenként rossz elosztású. (Szilágyi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területet illető változások túl gyorsak. (Vámosi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Csökkenő diáklétszám, maradékelv. A szakképzésbe többségében az oktatásban korábban sok kudarcot megélt diákok kerülnek. (Horn et al.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tanulók jelentős hányada (főleg az alsóbb évfolyamokban) rossz szociális helyzetű. (Vámosi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diákok előtt saját közegükben egyre kevesebb a követhető példa.</a:t>
            </a:r>
            <a:br>
              <a:rPr lang="hu-HU" sz="1600" dirty="0"/>
            </a:br>
            <a:r>
              <a:rPr lang="hu-HU" sz="1600" dirty="0"/>
              <a:t>(Havas et al. 2002)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szakképzés presztízse alacsony. (Kende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szülői együttműködés hiánya erősen megnehezíti a pedagógusi és</a:t>
            </a:r>
            <a:br>
              <a:rPr lang="hu-HU" sz="1600" dirty="0"/>
            </a:br>
            <a:r>
              <a:rPr lang="hu-HU" sz="1600" dirty="0"/>
              <a:t>képzőhelyi munkát. (Princz – Bencéné 2016)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A diákok jelentős hányada motiválatlan. </a:t>
            </a:r>
            <a:r>
              <a:rPr lang="hu-HU" sz="1600" dirty="0" smtClean="0"/>
              <a:t>(Makó </a:t>
            </a:r>
            <a:r>
              <a:rPr lang="hu-HU" sz="1600" dirty="0"/>
              <a:t>et al. 2016, Ébl 2018)</a:t>
            </a: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A diákok és oktatók kommunikációjuk során sok nehézséggel</a:t>
            </a:r>
            <a:br>
              <a:rPr lang="hu-HU" sz="1600" b="1" dirty="0"/>
            </a:br>
            <a:r>
              <a:rPr lang="hu-HU" sz="1600" b="1" dirty="0"/>
              <a:t>szembesülnek. (</a:t>
            </a:r>
            <a:r>
              <a:rPr lang="hu-HU" sz="1600" dirty="0"/>
              <a:t>Albert–Papp 2009)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Problématérkép</a:t>
            </a:r>
          </a:p>
        </p:txBody>
      </p:sp>
    </p:spTree>
    <p:extLst>
      <p:ext uri="{BB962C8B-B14F-4D97-AF65-F5344CB8AC3E}">
        <p14:creationId xmlns:p14="http://schemas.microsoft.com/office/powerpoint/2010/main" xmlns="" val="119353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85140" y="162880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125 diák 10 iskolából: Fejér-megye (1), Bács-Kiskun-megye (3), Győr-Moson-Sopron-megye (1), Nógrád-megye (2), Heves-megye (1), Baranya-megye (1), Borsod-Abaúj-Zemplén-megye (1</a:t>
            </a:r>
            <a:r>
              <a:rPr lang="hu-HU" sz="1600" dirty="0" smtClean="0"/>
              <a:t>)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Kor medián: 17 </a:t>
            </a:r>
            <a:r>
              <a:rPr lang="hu-HU" sz="1600" dirty="0" smtClean="0"/>
              <a:t>év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Homogén, fiúkból álló csoportok (mindössze 1 lány</a:t>
            </a:r>
            <a:r>
              <a:rPr lang="hu-HU" sz="1600" dirty="0" smtClean="0"/>
              <a:t>)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96% </a:t>
            </a:r>
            <a:r>
              <a:rPr lang="hu-HU" sz="1600" dirty="0" smtClean="0"/>
              <a:t>Vasas </a:t>
            </a:r>
            <a:r>
              <a:rPr lang="hu-HU" sz="1600" dirty="0"/>
              <a:t>szakmát </a:t>
            </a:r>
            <a:r>
              <a:rPr lang="hu-HU" sz="1600" dirty="0" smtClean="0"/>
              <a:t>tanul</a:t>
            </a:r>
          </a:p>
          <a:p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97% közepes vagy annál jobb tanuló 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16% érettségivel rendelkezik</a:t>
            </a:r>
          </a:p>
          <a:p>
            <a:pPr lvl="1"/>
            <a:endParaRPr lang="hu-HU" sz="14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932323" cy="864096"/>
          </a:xfrm>
        </p:spPr>
        <p:txBody>
          <a:bodyPr/>
          <a:lstStyle/>
          <a:p>
            <a:r>
              <a:rPr lang="hu-HU" dirty="0"/>
              <a:t>A GINOP 5.3.5-be bevont tanulókról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005064"/>
            <a:ext cx="40663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2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/>
          <a:lstStyle/>
          <a:p>
            <a:r>
              <a:rPr lang="hu-HU" dirty="0" smtClean="0"/>
              <a:t>Bevont tanulók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3" y="1700808"/>
            <a:ext cx="7956182" cy="46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25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Iskolai reputáció</a:t>
            </a:r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9" y="1628800"/>
            <a:ext cx="7966918" cy="46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3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16" y="4047500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8964488" cy="381642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90 perc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Anonim részvétel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Jégtörés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Interaktív előadás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Problémák feltérképezése (játékos feladatok)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Tapasztalatcsere (szakképesítés fontossága, külföldi munkavállalás, saját vállalkozás)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Pénzügyekről érthetően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szakszervezetek kiemelt jelentősége </a:t>
            </a:r>
          </a:p>
          <a:p>
            <a:r>
              <a:rPr lang="hu-HU" sz="2000" dirty="0" smtClean="0"/>
              <a:t>(munkaügyi szintfelmérő, a kollektivitás előnyei, </a:t>
            </a:r>
          </a:p>
          <a:p>
            <a:r>
              <a:rPr lang="hu-HU" sz="2000" dirty="0" smtClean="0"/>
              <a:t>bértárgyalások, pihenőidő, belső szabályok,</a:t>
            </a:r>
          </a:p>
          <a:p>
            <a:r>
              <a:rPr lang="hu-HU" sz="2000" dirty="0" smtClean="0"/>
              <a:t> munkahelyi légkör...stb)</a:t>
            </a:r>
            <a:endParaRPr lang="hu-HU" sz="2000" dirty="0"/>
          </a:p>
          <a:p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/>
          <a:lstStyle/>
          <a:p>
            <a:r>
              <a:rPr lang="hu-HU" dirty="0" smtClean="0"/>
              <a:t>Rendhagyó osztályfőnöki órák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079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616" y="4047500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090244"/>
          </a:xfrm>
        </p:spPr>
        <p:txBody>
          <a:bodyPr>
            <a:normAutofit/>
          </a:bodyPr>
          <a:lstStyle/>
          <a:p>
            <a:r>
              <a:rPr lang="hu-HU" sz="1800" dirty="0"/>
              <a:t>Azokon a dolgokon kívül, amik a pénzkérdés kategóriába esnek...</a:t>
            </a:r>
            <a:endParaRPr lang="hu-HU" sz="1800" dirty="0" smtClean="0"/>
          </a:p>
          <a:p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Tisztelet és elfogadás </a:t>
            </a:r>
            <a:r>
              <a:rPr lang="hu-HU" sz="1800" dirty="0"/>
              <a:t>hiánya </a:t>
            </a: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Visszajelzés és dícséret hiánya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Mesterek </a:t>
            </a:r>
            <a:r>
              <a:rPr lang="hu-HU" sz="1800" dirty="0"/>
              <a:t>kommunikácius stílusával kapcsolatos problémák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Mesterek és diákok motivációjának hiánya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Oktatás minőségével kapcsolatos </a:t>
            </a:r>
            <a:r>
              <a:rPr lang="hu-HU" sz="1800" dirty="0" smtClean="0"/>
              <a:t>problémák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Nem megfelelő munkakörülmények (munkavédelem, tisztaság, munkaeszközök)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90" y="44624"/>
            <a:ext cx="8444490" cy="864096"/>
          </a:xfrm>
        </p:spPr>
        <p:txBody>
          <a:bodyPr/>
          <a:lstStyle/>
          <a:p>
            <a:r>
              <a:rPr lang="hu-HU" dirty="0" smtClean="0"/>
              <a:t>Milyen problémákat jeleztek vissza a diákok?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8015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42261</TotalTime>
  <Words>867</Words>
  <Application>Microsoft Office PowerPoint</Application>
  <PresentationFormat>Diavetítés a képernyőre (4:3 oldalarány)</PresentationFormat>
  <Paragraphs>112</Paragraphs>
  <Slides>13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GINOP-5.3.5-18-2018-00077  „Maradj a pályán!” – Az alsó középfokú duális szakképzésben részt vevő, gépipari szakmákat tanuló fiatalok és az őket képző vállalatok közötti együttműködés erősítése    Dr. Ébl Zsuzsanna, Virágos Ádám    </vt:lpstr>
      <vt:lpstr>Előzmények</vt:lpstr>
      <vt:lpstr>A projektről</vt:lpstr>
      <vt:lpstr>Problématérkép</vt:lpstr>
      <vt:lpstr>A GINOP 5.3.5-be bevont tanulókról</vt:lpstr>
      <vt:lpstr>Bevont tanulók</vt:lpstr>
      <vt:lpstr>Iskolai reputáció</vt:lpstr>
      <vt:lpstr>Rendhagyó osztályfőnöki órák</vt:lpstr>
      <vt:lpstr>Milyen problémákat jeleztek vissza a diákok?</vt:lpstr>
      <vt:lpstr>Javaslatok</vt:lpstr>
      <vt:lpstr>Javaslatok - Ki, miért és hogyan legyen „érzékeny”?</vt:lpstr>
      <vt:lpstr>Közös Workshopok</vt:lpstr>
      <vt:lpstr>KÖSZÖNjük A FIGYELMET és az együttműködést!  eblzsuzsa@gmail.com scerradam@gmail.com 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Ádám</cp:lastModifiedBy>
  <cp:revision>68</cp:revision>
  <dcterms:created xsi:type="dcterms:W3CDTF">2014-03-03T11:13:53Z</dcterms:created>
  <dcterms:modified xsi:type="dcterms:W3CDTF">2021-08-23T08:42:08Z</dcterms:modified>
</cp:coreProperties>
</file>